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2" r:id="rId6"/>
    <p:sldId id="263" r:id="rId7"/>
    <p:sldId id="264" r:id="rId8"/>
    <p:sldId id="265" r:id="rId9"/>
    <p:sldId id="25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C753-FE2D-44B5-88D3-6C35C528C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F6A40D78-D35A-4013-892C-9EEDA2BD4B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D04DA64-92BE-4A86-A2D1-EB82FAD100A8}"/>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AA3EF364-D46E-466D-A36A-0291429BF71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9EB76CD-9CB7-4178-A95D-ABDA77482DE6}"/>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1802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57CF-8D07-4C04-A757-400C66C5F80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3E5A0C9-968B-40D5-A40B-0671EBC43F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D716400-43FD-44F6-90E0-56F4AEBFD538}"/>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A16D88F8-FC49-4409-A5BB-B746BEB6124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959DC6B-D749-43BD-9796-271C7020CAB1}"/>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2918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DF0EC-BE66-4426-B450-6E7E680805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A5A6B27-6FB0-4CA2-B32D-C37449841B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D22708-4D02-48CF-AD3D-2368C25DEA58}"/>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D061E6EA-E994-4776-9B5F-B7B85A45E81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DFE5B8-70EF-4866-908A-F975C42FF3C4}"/>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85487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6587D-E7C4-46D3-96C3-C26276FA264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4667F7E-2D67-4705-987D-A274CE698C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842C07C-E99F-4750-A12B-EF87A492032A}"/>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88BD7885-325A-4A68-AC7A-6BC48119EC6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4C43B39-2D4E-4F7D-BEBC-BBF8206D3448}"/>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438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07079-A913-4037-B8AF-A22E89AB1B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8CD3907-AE96-489B-948E-629EE04B1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92B365-1C16-4BDE-ACFC-EDCB16C513ED}"/>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15F77861-7E92-4939-96E6-F634B4C01E9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E28FBB3-CD5E-42E3-A8EE-F79F2610F8AD}"/>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0045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201C-EFB2-41CE-8CF5-3D6D4ED3F9B3}"/>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088F503-8B52-4346-98DF-376B30E2EA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1D7F566-42BF-48F3-9149-3639042EB7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D77484F4-7698-4774-B34C-3A44BD06C6F7}"/>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6" name="Footer Placeholder 5">
            <a:extLst>
              <a:ext uri="{FF2B5EF4-FFF2-40B4-BE49-F238E27FC236}">
                <a16:creationId xmlns:a16="http://schemas.microsoft.com/office/drawing/2014/main" id="{DCDB25AA-6E1A-43F4-9F98-019F756FE52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AF19004-F2BA-483E-9C65-CDE3C64A511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98286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3BC8-3CC3-4917-A756-C01960A955A9}"/>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F756216-A763-4001-9046-695700738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1679E-E4BA-4B4E-A4EE-7E51C125D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1C36EEB0-B431-4226-918E-3CF70B8E6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82FDB5-65CF-41F4-A9E3-8B144F3BF7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D1AB6D1-3502-47DA-B36E-214A3BC1D461}"/>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8" name="Footer Placeholder 7">
            <a:extLst>
              <a:ext uri="{FF2B5EF4-FFF2-40B4-BE49-F238E27FC236}">
                <a16:creationId xmlns:a16="http://schemas.microsoft.com/office/drawing/2014/main" id="{FFA4C597-FB0D-446D-A351-32FF9BEAD3D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1FBB8BB9-B3D3-457F-8E67-B75BA9DD2A5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058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E87A-A751-4B4E-9C0D-D4C227D9870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EA5F10B-1D1A-4C4E-AA42-24CF4A79DE2F}"/>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4" name="Footer Placeholder 3">
            <a:extLst>
              <a:ext uri="{FF2B5EF4-FFF2-40B4-BE49-F238E27FC236}">
                <a16:creationId xmlns:a16="http://schemas.microsoft.com/office/drawing/2014/main" id="{A5366308-4295-4EC2-99BE-CEE5B677819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E1116A3-1814-4FDA-80D4-BD85C1A7E449}"/>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59751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563ED3-34F4-41B3-BBCA-000B00DCD3EB}"/>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3" name="Footer Placeholder 2">
            <a:extLst>
              <a:ext uri="{FF2B5EF4-FFF2-40B4-BE49-F238E27FC236}">
                <a16:creationId xmlns:a16="http://schemas.microsoft.com/office/drawing/2014/main" id="{C94F930B-0CB0-4EAE-B656-07AD11D5190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343338F-121F-4E4F-9ECD-82FC2309D58F}"/>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8928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A6D9-2462-435E-9E93-218943D4F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29790D2-CA52-4C5F-A4D8-BA3499FCE5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DF25C20C-F55B-4248-A542-3BC60B5DD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361A8-C178-4CB3-9128-41380BC5D169}"/>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6" name="Footer Placeholder 5">
            <a:extLst>
              <a:ext uri="{FF2B5EF4-FFF2-40B4-BE49-F238E27FC236}">
                <a16:creationId xmlns:a16="http://schemas.microsoft.com/office/drawing/2014/main" id="{A01E7DFB-AC1D-4421-9B4C-A3D32DECD8D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F894349-428E-4DEB-AB0A-59EA4D1B2A4C}"/>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0786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C40F-3EC4-4AE8-B2E1-F9CF407BD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CA54A0D-3DE8-4FE6-8F26-BEA471055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710882FC-EBD5-4183-B684-EE120857B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5FD691-5A44-4C7D-A0B9-0DEC1E0BC702}"/>
              </a:ext>
            </a:extLst>
          </p:cNvPr>
          <p:cNvSpPr>
            <a:spLocks noGrp="1"/>
          </p:cNvSpPr>
          <p:nvPr>
            <p:ph type="dt" sz="half" idx="10"/>
          </p:nvPr>
        </p:nvSpPr>
        <p:spPr/>
        <p:txBody>
          <a:bodyPr/>
          <a:lstStyle/>
          <a:p>
            <a:fld id="{253477EF-33DE-4B19-8821-D0B8247DC25A}" type="datetimeFigureOut">
              <a:rPr lang="en-IE" smtClean="0"/>
              <a:t>01/12/2021</a:t>
            </a:fld>
            <a:endParaRPr lang="en-IE"/>
          </a:p>
        </p:txBody>
      </p:sp>
      <p:sp>
        <p:nvSpPr>
          <p:cNvPr id="6" name="Footer Placeholder 5">
            <a:extLst>
              <a:ext uri="{FF2B5EF4-FFF2-40B4-BE49-F238E27FC236}">
                <a16:creationId xmlns:a16="http://schemas.microsoft.com/office/drawing/2014/main" id="{F2279FBA-32AA-45D2-9BDF-57C5DC36D0A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43ED956-C038-4C0D-8273-0ADBE05108F2}"/>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24320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C459EE-F45C-4726-9215-9FDD23FB0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70461AA-31ED-4998-B20C-0835E09280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371DD87-EEC2-4A5C-8790-CCAB1FDEF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477EF-33DE-4B19-8821-D0B8247DC25A}" type="datetimeFigureOut">
              <a:rPr lang="en-IE" smtClean="0"/>
              <a:t>01/12/2021</a:t>
            </a:fld>
            <a:endParaRPr lang="en-IE"/>
          </a:p>
        </p:txBody>
      </p:sp>
      <p:sp>
        <p:nvSpPr>
          <p:cNvPr id="5" name="Footer Placeholder 4">
            <a:extLst>
              <a:ext uri="{FF2B5EF4-FFF2-40B4-BE49-F238E27FC236}">
                <a16:creationId xmlns:a16="http://schemas.microsoft.com/office/drawing/2014/main" id="{F224F2B4-9E3C-432C-B135-A6B09B371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28E5804-0A3E-472A-8DAE-96E02EC460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7F04-E8C4-41B0-8673-50EEFE2F0219}" type="slidenum">
              <a:rPr lang="en-IE" smtClean="0"/>
              <a:t>‹#›</a:t>
            </a:fld>
            <a:endParaRPr lang="en-IE"/>
          </a:p>
        </p:txBody>
      </p:sp>
    </p:spTree>
    <p:extLst>
      <p:ext uri="{BB962C8B-B14F-4D97-AF65-F5344CB8AC3E}">
        <p14:creationId xmlns:p14="http://schemas.microsoft.com/office/powerpoint/2010/main" val="85728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aphic 5">
            <a:extLst>
              <a:ext uri="{FF2B5EF4-FFF2-40B4-BE49-F238E27FC236}">
                <a16:creationId xmlns:a16="http://schemas.microsoft.com/office/drawing/2014/main" id="{79F1A6C2-3362-472A-8882-29C790338A3F}"/>
              </a:ext>
            </a:extLst>
          </p:cNvPr>
          <p:cNvGrpSpPr>
            <a:grpSpLocks noChangeAspect="1"/>
          </p:cNvGrpSpPr>
          <p:nvPr/>
        </p:nvGrpSpPr>
        <p:grpSpPr>
          <a:xfrm>
            <a:off x="6293024" y="1475640"/>
            <a:ext cx="5893858" cy="5382359"/>
            <a:chOff x="6293024" y="1475640"/>
            <a:chExt cx="5893858" cy="5382359"/>
          </a:xfrm>
          <a:solidFill>
            <a:srgbClr val="4E738A">
              <a:alpha val="7000"/>
            </a:srgbClr>
          </a:solidFill>
        </p:grpSpPr>
        <p:sp>
          <p:nvSpPr>
            <p:cNvPr id="9" name="Freeform: Shape 8">
              <a:extLst>
                <a:ext uri="{FF2B5EF4-FFF2-40B4-BE49-F238E27FC236}">
                  <a16:creationId xmlns:a16="http://schemas.microsoft.com/office/drawing/2014/main" id="{E02CFEC0-CA3D-41D5-B52F-1B79CFE94EB5}"/>
                </a:ext>
              </a:extLst>
            </p:cNvPr>
            <p:cNvSpPr/>
            <p:nvPr/>
          </p:nvSpPr>
          <p:spPr>
            <a:xfrm>
              <a:off x="10154264" y="3351041"/>
              <a:ext cx="1616726" cy="3506958"/>
            </a:xfrm>
            <a:custGeom>
              <a:avLst/>
              <a:gdLst>
                <a:gd name="connsiteX0" fmla="*/ 1358193 w 1616726"/>
                <a:gd name="connsiteY0" fmla="*/ 220098 h 3506958"/>
                <a:gd name="connsiteX1" fmla="*/ 1345718 w 1616726"/>
                <a:gd name="connsiteY1" fmla="*/ 191762 h 3506958"/>
                <a:gd name="connsiteX2" fmla="*/ 1315065 w 1616726"/>
                <a:gd name="connsiteY2" fmla="*/ 195861 h 3506958"/>
                <a:gd name="connsiteX3" fmla="*/ 1205996 w 1616726"/>
                <a:gd name="connsiteY3" fmla="*/ 204415 h 3506958"/>
                <a:gd name="connsiteX4" fmla="*/ 724809 w 1616726"/>
                <a:gd name="connsiteY4" fmla="*/ 82336 h 3506958"/>
                <a:gd name="connsiteX5" fmla="*/ 583661 w 1616726"/>
                <a:gd name="connsiteY5" fmla="*/ 0 h 3506958"/>
                <a:gd name="connsiteX6" fmla="*/ 669206 w 1616726"/>
                <a:gd name="connsiteY6" fmla="*/ 139188 h 3506958"/>
                <a:gd name="connsiteX7" fmla="*/ 1033482 w 1616726"/>
                <a:gd name="connsiteY7" fmla="*/ 1476886 h 3506958"/>
                <a:gd name="connsiteX8" fmla="*/ 572968 w 1616726"/>
                <a:gd name="connsiteY8" fmla="*/ 2923832 h 3506958"/>
                <a:gd name="connsiteX9" fmla="*/ 78772 w 1616726"/>
                <a:gd name="connsiteY9" fmla="*/ 3447256 h 3506958"/>
                <a:gd name="connsiteX10" fmla="*/ 0 w 1616726"/>
                <a:gd name="connsiteY10" fmla="*/ 3506959 h 3506958"/>
                <a:gd name="connsiteX11" fmla="*/ 855443 w 1616726"/>
                <a:gd name="connsiteY11" fmla="*/ 3506959 h 3506958"/>
                <a:gd name="connsiteX12" fmla="*/ 1358193 w 1616726"/>
                <a:gd name="connsiteY12" fmla="*/ 220098 h 3506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6726" h="3506958">
                  <a:moveTo>
                    <a:pt x="1358193" y="220098"/>
                  </a:moveTo>
                  <a:lnTo>
                    <a:pt x="1345718" y="191762"/>
                  </a:lnTo>
                  <a:lnTo>
                    <a:pt x="1315065" y="195861"/>
                  </a:lnTo>
                  <a:cubicBezTo>
                    <a:pt x="1278887" y="200851"/>
                    <a:pt x="1242531" y="203524"/>
                    <a:pt x="1205996" y="204415"/>
                  </a:cubicBezTo>
                  <a:cubicBezTo>
                    <a:pt x="1039006" y="207801"/>
                    <a:pt x="869165" y="166633"/>
                    <a:pt x="724809" y="82336"/>
                  </a:cubicBezTo>
                  <a:lnTo>
                    <a:pt x="583661" y="0"/>
                  </a:lnTo>
                  <a:lnTo>
                    <a:pt x="669206" y="139188"/>
                  </a:lnTo>
                  <a:cubicBezTo>
                    <a:pt x="910690" y="532869"/>
                    <a:pt x="1032412" y="1016729"/>
                    <a:pt x="1033482" y="1476886"/>
                  </a:cubicBezTo>
                  <a:cubicBezTo>
                    <a:pt x="1034729" y="1997815"/>
                    <a:pt x="884670" y="2503774"/>
                    <a:pt x="572968" y="2923832"/>
                  </a:cubicBezTo>
                  <a:cubicBezTo>
                    <a:pt x="429503" y="3117019"/>
                    <a:pt x="267147" y="3297019"/>
                    <a:pt x="78772" y="3447256"/>
                  </a:cubicBezTo>
                  <a:cubicBezTo>
                    <a:pt x="52752" y="3468107"/>
                    <a:pt x="26376" y="3487711"/>
                    <a:pt x="0" y="3506959"/>
                  </a:cubicBezTo>
                  <a:lnTo>
                    <a:pt x="855443" y="3506959"/>
                  </a:lnTo>
                  <a:cubicBezTo>
                    <a:pt x="1636925" y="2633160"/>
                    <a:pt x="1838845" y="1314709"/>
                    <a:pt x="1358193" y="220098"/>
                  </a:cubicBezTo>
                  <a:close/>
                </a:path>
              </a:pathLst>
            </a:custGeom>
            <a:grpFill/>
            <a:ln w="17813" cap="flat">
              <a:noFill/>
              <a:prstDash val="solid"/>
              <a:miter/>
            </a:ln>
          </p:spPr>
          <p:txBody>
            <a:bodyPr rtlCol="0" anchor="ctr"/>
            <a:lstStyle/>
            <a:p>
              <a:endParaRPr lang="en-IE"/>
            </a:p>
          </p:txBody>
        </p:sp>
        <p:sp>
          <p:nvSpPr>
            <p:cNvPr id="10" name="Freeform: Shape 9">
              <a:extLst>
                <a:ext uri="{FF2B5EF4-FFF2-40B4-BE49-F238E27FC236}">
                  <a16:creationId xmlns:a16="http://schemas.microsoft.com/office/drawing/2014/main" id="{B9116FA3-C7A5-41D6-AAD1-A7B2F6E52CBF}"/>
                </a:ext>
              </a:extLst>
            </p:cNvPr>
            <p:cNvSpPr/>
            <p:nvPr/>
          </p:nvSpPr>
          <p:spPr>
            <a:xfrm>
              <a:off x="6293024" y="1475640"/>
              <a:ext cx="5893858" cy="5298100"/>
            </a:xfrm>
            <a:custGeom>
              <a:avLst/>
              <a:gdLst>
                <a:gd name="connsiteX0" fmla="*/ 1987108 w 5893858"/>
                <a:gd name="connsiteY0" fmla="*/ 5277747 h 5298100"/>
                <a:gd name="connsiteX1" fmla="*/ 2913303 w 5893858"/>
                <a:gd name="connsiteY1" fmla="*/ 5207529 h 5298100"/>
                <a:gd name="connsiteX2" fmla="*/ 3676429 w 5893858"/>
                <a:gd name="connsiteY2" fmla="*/ 4778025 h 5298100"/>
                <a:gd name="connsiteX3" fmla="*/ 4322288 w 5893858"/>
                <a:gd name="connsiteY3" fmla="*/ 3468485 h 5298100"/>
                <a:gd name="connsiteX4" fmla="*/ 3981002 w 5893858"/>
                <a:gd name="connsiteY4" fmla="*/ 2165539 h 5298100"/>
                <a:gd name="connsiteX5" fmla="*/ 2718511 w 5893858"/>
                <a:gd name="connsiteY5" fmla="*/ 1491343 h 5298100"/>
                <a:gd name="connsiteX6" fmla="*/ 1815306 w 5893858"/>
                <a:gd name="connsiteY6" fmla="*/ 1678650 h 5298100"/>
                <a:gd name="connsiteX7" fmla="*/ 1259981 w 5893858"/>
                <a:gd name="connsiteY7" fmla="*/ 2243955 h 5298100"/>
                <a:gd name="connsiteX8" fmla="*/ 1252140 w 5893858"/>
                <a:gd name="connsiteY8" fmla="*/ 3697494 h 5298100"/>
                <a:gd name="connsiteX9" fmla="*/ 2063385 w 5893858"/>
                <a:gd name="connsiteY9" fmla="*/ 4253532 h 5298100"/>
                <a:gd name="connsiteX10" fmla="*/ 2739006 w 5893858"/>
                <a:gd name="connsiteY10" fmla="*/ 4186879 h 5298100"/>
                <a:gd name="connsiteX11" fmla="*/ 3238906 w 5893858"/>
                <a:gd name="connsiteY11" fmla="*/ 3781613 h 5298100"/>
                <a:gd name="connsiteX12" fmla="*/ 3324628 w 5893858"/>
                <a:gd name="connsiteY12" fmla="*/ 2939893 h 5298100"/>
                <a:gd name="connsiteX13" fmla="*/ 2795501 w 5893858"/>
                <a:gd name="connsiteY13" fmla="*/ 2431796 h 5298100"/>
                <a:gd name="connsiteX14" fmla="*/ 2143761 w 5893858"/>
                <a:gd name="connsiteY14" fmla="*/ 2528211 h 5298100"/>
                <a:gd name="connsiteX15" fmla="*/ 2168711 w 5893858"/>
                <a:gd name="connsiteY15" fmla="*/ 3340704 h 5298100"/>
                <a:gd name="connsiteX16" fmla="*/ 2448512 w 5893858"/>
                <a:gd name="connsiteY16" fmla="*/ 3085853 h 5298100"/>
                <a:gd name="connsiteX17" fmla="*/ 2487364 w 5893858"/>
                <a:gd name="connsiteY17" fmla="*/ 3021160 h 5298100"/>
                <a:gd name="connsiteX18" fmla="*/ 2582353 w 5893858"/>
                <a:gd name="connsiteY18" fmla="*/ 2981061 h 5298100"/>
                <a:gd name="connsiteX19" fmla="*/ 2699620 w 5893858"/>
                <a:gd name="connsiteY19" fmla="*/ 3014922 h 5298100"/>
                <a:gd name="connsiteX20" fmla="*/ 2763244 w 5893858"/>
                <a:gd name="connsiteY20" fmla="*/ 3415733 h 5298100"/>
                <a:gd name="connsiteX21" fmla="*/ 2275998 w 5893858"/>
                <a:gd name="connsiteY21" fmla="*/ 3696781 h 5298100"/>
                <a:gd name="connsiteX22" fmla="*/ 1853623 w 5893858"/>
                <a:gd name="connsiteY22" fmla="*/ 3516960 h 5298100"/>
                <a:gd name="connsiteX23" fmla="*/ 1639762 w 5893858"/>
                <a:gd name="connsiteY23" fmla="*/ 3014031 h 5298100"/>
                <a:gd name="connsiteX24" fmla="*/ 1821188 w 5893858"/>
                <a:gd name="connsiteY24" fmla="*/ 2438924 h 5298100"/>
                <a:gd name="connsiteX25" fmla="*/ 2483443 w 5893858"/>
                <a:gd name="connsiteY25" fmla="*/ 2063421 h 5298100"/>
                <a:gd name="connsiteX26" fmla="*/ 3489301 w 5893858"/>
                <a:gd name="connsiteY26" fmla="*/ 2500231 h 5298100"/>
                <a:gd name="connsiteX27" fmla="*/ 3692647 w 5893858"/>
                <a:gd name="connsiteY27" fmla="*/ 3743831 h 5298100"/>
                <a:gd name="connsiteX28" fmla="*/ 3285955 w 5893858"/>
                <a:gd name="connsiteY28" fmla="*/ 4334086 h 5298100"/>
                <a:gd name="connsiteX29" fmla="*/ 2176375 w 5893858"/>
                <a:gd name="connsiteY29" fmla="*/ 4687491 h 5298100"/>
                <a:gd name="connsiteX30" fmla="*/ 1051646 w 5893858"/>
                <a:gd name="connsiteY30" fmla="*/ 4183493 h 5298100"/>
                <a:gd name="connsiteX31" fmla="*/ 690221 w 5893858"/>
                <a:gd name="connsiteY31" fmla="*/ 3577376 h 5298100"/>
                <a:gd name="connsiteX32" fmla="*/ 586320 w 5893858"/>
                <a:gd name="connsiteY32" fmla="*/ 2723716 h 5298100"/>
                <a:gd name="connsiteX33" fmla="*/ 1035962 w 5893858"/>
                <a:gd name="connsiteY33" fmla="*/ 1692194 h 5298100"/>
                <a:gd name="connsiteX34" fmla="*/ 2292216 w 5893858"/>
                <a:gd name="connsiteY34" fmla="*/ 992870 h 5298100"/>
                <a:gd name="connsiteX35" fmla="*/ 3796369 w 5893858"/>
                <a:gd name="connsiteY35" fmla="*/ 1291384 h 5298100"/>
                <a:gd name="connsiteX36" fmla="*/ 3998111 w 5893858"/>
                <a:gd name="connsiteY36" fmla="*/ 1429680 h 5298100"/>
                <a:gd name="connsiteX37" fmla="*/ 4066546 w 5893858"/>
                <a:gd name="connsiteY37" fmla="*/ 1478868 h 5298100"/>
                <a:gd name="connsiteX38" fmla="*/ 4062982 w 5893858"/>
                <a:gd name="connsiteY38" fmla="*/ 1394571 h 5298100"/>
                <a:gd name="connsiteX39" fmla="*/ 4900960 w 5893858"/>
                <a:gd name="connsiteY39" fmla="*/ 597406 h 5298100"/>
                <a:gd name="connsiteX40" fmla="*/ 5295711 w 5893858"/>
                <a:gd name="connsiteY40" fmla="*/ 998216 h 5298100"/>
                <a:gd name="connsiteX41" fmla="*/ 5127473 w 5893858"/>
                <a:gd name="connsiteY41" fmla="*/ 1367661 h 5298100"/>
                <a:gd name="connsiteX42" fmla="*/ 5005395 w 5893858"/>
                <a:gd name="connsiteY42" fmla="*/ 1368908 h 5298100"/>
                <a:gd name="connsiteX43" fmla="*/ 4893296 w 5893858"/>
                <a:gd name="connsiteY43" fmla="*/ 1167701 h 5298100"/>
                <a:gd name="connsiteX44" fmla="*/ 4659653 w 5893858"/>
                <a:gd name="connsiteY44" fmla="*/ 890395 h 5298100"/>
                <a:gd name="connsiteX45" fmla="*/ 4462189 w 5893858"/>
                <a:gd name="connsiteY45" fmla="*/ 1688808 h 5298100"/>
                <a:gd name="connsiteX46" fmla="*/ 5064741 w 5893858"/>
                <a:gd name="connsiteY46" fmla="*/ 1955243 h 5298100"/>
                <a:gd name="connsiteX47" fmla="*/ 5710066 w 5893858"/>
                <a:gd name="connsiteY47" fmla="*/ 1606472 h 5298100"/>
                <a:gd name="connsiteX48" fmla="*/ 5851570 w 5893858"/>
                <a:gd name="connsiteY48" fmla="*/ 772415 h 5298100"/>
                <a:gd name="connsiteX49" fmla="*/ 4844287 w 5893858"/>
                <a:gd name="connsiteY49" fmla="*/ 4299 h 5298100"/>
                <a:gd name="connsiteX50" fmla="*/ 3703340 w 5893858"/>
                <a:gd name="connsiteY50" fmla="*/ 591703 h 5298100"/>
                <a:gd name="connsiteX51" fmla="*/ 2902966 w 5893858"/>
                <a:gd name="connsiteY51" fmla="*/ 399941 h 5298100"/>
                <a:gd name="connsiteX52" fmla="*/ 2050910 w 5893858"/>
                <a:gd name="connsiteY52" fmla="*/ 452159 h 5298100"/>
                <a:gd name="connsiteX53" fmla="*/ 196738 w 5893858"/>
                <a:gd name="connsiteY53" fmla="*/ 1957381 h 5298100"/>
                <a:gd name="connsiteX54" fmla="*/ 291014 w 5893858"/>
                <a:gd name="connsiteY54" fmla="*/ 4090642 h 5298100"/>
                <a:gd name="connsiteX55" fmla="*/ 1987108 w 5893858"/>
                <a:gd name="connsiteY55" fmla="*/ 5277747 h 529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3858" h="5298100">
                  <a:moveTo>
                    <a:pt x="1987108" y="5277747"/>
                  </a:moveTo>
                  <a:cubicBezTo>
                    <a:pt x="2296136" y="5319806"/>
                    <a:pt x="2614254" y="5296816"/>
                    <a:pt x="2913303" y="5207529"/>
                  </a:cubicBezTo>
                  <a:cubicBezTo>
                    <a:pt x="3195064" y="5123410"/>
                    <a:pt x="3461321" y="4979767"/>
                    <a:pt x="3676429" y="4778025"/>
                  </a:cubicBezTo>
                  <a:cubicBezTo>
                    <a:pt x="4044804" y="4432462"/>
                    <a:pt x="4274882" y="3971771"/>
                    <a:pt x="4322288" y="3468485"/>
                  </a:cubicBezTo>
                  <a:cubicBezTo>
                    <a:pt x="4365417" y="3012071"/>
                    <a:pt x="4252784" y="2538013"/>
                    <a:pt x="3981002" y="2165539"/>
                  </a:cubicBezTo>
                  <a:cubicBezTo>
                    <a:pt x="3678211" y="1750649"/>
                    <a:pt x="3228034" y="1523957"/>
                    <a:pt x="2718511" y="1491343"/>
                  </a:cubicBezTo>
                  <a:cubicBezTo>
                    <a:pt x="2404493" y="1471383"/>
                    <a:pt x="2091721" y="1523779"/>
                    <a:pt x="1815306" y="1678650"/>
                  </a:cubicBezTo>
                  <a:cubicBezTo>
                    <a:pt x="1578990" y="1810887"/>
                    <a:pt x="1389724" y="2006747"/>
                    <a:pt x="1259981" y="2243955"/>
                  </a:cubicBezTo>
                  <a:cubicBezTo>
                    <a:pt x="1019388" y="2683617"/>
                    <a:pt x="992656" y="3259436"/>
                    <a:pt x="1252140" y="3697494"/>
                  </a:cubicBezTo>
                  <a:cubicBezTo>
                    <a:pt x="1431783" y="4000820"/>
                    <a:pt x="1719247" y="4187235"/>
                    <a:pt x="2063385" y="4253532"/>
                  </a:cubicBezTo>
                  <a:cubicBezTo>
                    <a:pt x="2289542" y="4297195"/>
                    <a:pt x="2525680" y="4273849"/>
                    <a:pt x="2739006" y="4186879"/>
                  </a:cubicBezTo>
                  <a:cubicBezTo>
                    <a:pt x="2940926" y="4104543"/>
                    <a:pt x="3120035" y="3965711"/>
                    <a:pt x="3238906" y="3781613"/>
                  </a:cubicBezTo>
                  <a:cubicBezTo>
                    <a:pt x="3404826" y="3524445"/>
                    <a:pt x="3424608" y="3226110"/>
                    <a:pt x="3324628" y="2939893"/>
                  </a:cubicBezTo>
                  <a:cubicBezTo>
                    <a:pt x="3238015" y="2691993"/>
                    <a:pt x="3047322" y="2507003"/>
                    <a:pt x="2795501" y="2431796"/>
                  </a:cubicBezTo>
                  <a:cubicBezTo>
                    <a:pt x="2578967" y="2367103"/>
                    <a:pt x="2328394" y="2391162"/>
                    <a:pt x="2143761" y="2528211"/>
                  </a:cubicBezTo>
                  <a:cubicBezTo>
                    <a:pt x="1887128" y="2718904"/>
                    <a:pt x="1758990" y="3311297"/>
                    <a:pt x="2168711" y="3340704"/>
                  </a:cubicBezTo>
                  <a:cubicBezTo>
                    <a:pt x="2318235" y="3351396"/>
                    <a:pt x="2443344" y="3237337"/>
                    <a:pt x="2448512" y="3085853"/>
                  </a:cubicBezTo>
                  <a:cubicBezTo>
                    <a:pt x="2449225" y="3063041"/>
                    <a:pt x="2471859" y="3037021"/>
                    <a:pt x="2487364" y="3021160"/>
                  </a:cubicBezTo>
                  <a:cubicBezTo>
                    <a:pt x="2513918" y="2993893"/>
                    <a:pt x="2544749" y="2982665"/>
                    <a:pt x="2582353" y="2981061"/>
                  </a:cubicBezTo>
                  <a:cubicBezTo>
                    <a:pt x="2624947" y="2979279"/>
                    <a:pt x="2665224" y="2989437"/>
                    <a:pt x="2699620" y="3014922"/>
                  </a:cubicBezTo>
                  <a:cubicBezTo>
                    <a:pt x="2816174" y="3100645"/>
                    <a:pt x="2811897" y="3294545"/>
                    <a:pt x="2763244" y="3415733"/>
                  </a:cubicBezTo>
                  <a:cubicBezTo>
                    <a:pt x="2681264" y="3620326"/>
                    <a:pt x="2487185" y="3704980"/>
                    <a:pt x="2275998" y="3696781"/>
                  </a:cubicBezTo>
                  <a:cubicBezTo>
                    <a:pt x="2115068" y="3690544"/>
                    <a:pt x="1968573" y="3630663"/>
                    <a:pt x="1853623" y="3516960"/>
                  </a:cubicBezTo>
                  <a:cubicBezTo>
                    <a:pt x="1720138" y="3384901"/>
                    <a:pt x="1649208" y="3199912"/>
                    <a:pt x="1639762" y="3014031"/>
                  </a:cubicBezTo>
                  <a:cubicBezTo>
                    <a:pt x="1629248" y="2806765"/>
                    <a:pt x="1694475" y="2602884"/>
                    <a:pt x="1821188" y="2438924"/>
                  </a:cubicBezTo>
                  <a:cubicBezTo>
                    <a:pt x="1986217" y="2225242"/>
                    <a:pt x="2213444" y="2090331"/>
                    <a:pt x="2483443" y="2063421"/>
                  </a:cubicBezTo>
                  <a:cubicBezTo>
                    <a:pt x="2864650" y="2025460"/>
                    <a:pt x="3247282" y="2210272"/>
                    <a:pt x="3489301" y="2500231"/>
                  </a:cubicBezTo>
                  <a:cubicBezTo>
                    <a:pt x="3786745" y="2856665"/>
                    <a:pt x="3838963" y="3310407"/>
                    <a:pt x="3692647" y="3743831"/>
                  </a:cubicBezTo>
                  <a:cubicBezTo>
                    <a:pt x="3614053" y="3976582"/>
                    <a:pt x="3474687" y="4177077"/>
                    <a:pt x="3285955" y="4334086"/>
                  </a:cubicBezTo>
                  <a:cubicBezTo>
                    <a:pt x="2979421" y="4589293"/>
                    <a:pt x="2571838" y="4706025"/>
                    <a:pt x="2176375" y="4687491"/>
                  </a:cubicBezTo>
                  <a:cubicBezTo>
                    <a:pt x="1749901" y="4667353"/>
                    <a:pt x="1347843" y="4492700"/>
                    <a:pt x="1051646" y="4183493"/>
                  </a:cubicBezTo>
                  <a:cubicBezTo>
                    <a:pt x="890715" y="4015612"/>
                    <a:pt x="768102" y="3795514"/>
                    <a:pt x="690221" y="3577376"/>
                  </a:cubicBezTo>
                  <a:cubicBezTo>
                    <a:pt x="592914" y="3304347"/>
                    <a:pt x="556380" y="3012249"/>
                    <a:pt x="586320" y="2723716"/>
                  </a:cubicBezTo>
                  <a:cubicBezTo>
                    <a:pt x="626241" y="2338944"/>
                    <a:pt x="783429" y="1984649"/>
                    <a:pt x="1035962" y="1692194"/>
                  </a:cubicBezTo>
                  <a:cubicBezTo>
                    <a:pt x="1356932" y="1320789"/>
                    <a:pt x="1809603" y="1075384"/>
                    <a:pt x="2292216" y="992870"/>
                  </a:cubicBezTo>
                  <a:cubicBezTo>
                    <a:pt x="2815283" y="903583"/>
                    <a:pt x="3346192" y="1011048"/>
                    <a:pt x="3796369" y="1291384"/>
                  </a:cubicBezTo>
                  <a:cubicBezTo>
                    <a:pt x="3869616" y="1337007"/>
                    <a:pt x="3921656" y="1374789"/>
                    <a:pt x="3998111" y="1429680"/>
                  </a:cubicBezTo>
                  <a:lnTo>
                    <a:pt x="4066546" y="1478868"/>
                  </a:lnTo>
                  <a:lnTo>
                    <a:pt x="4062982" y="1394571"/>
                  </a:lnTo>
                  <a:cubicBezTo>
                    <a:pt x="4043200" y="931028"/>
                    <a:pt x="4409436" y="481565"/>
                    <a:pt x="4900960" y="597406"/>
                  </a:cubicBezTo>
                  <a:cubicBezTo>
                    <a:pt x="5106800" y="645881"/>
                    <a:pt x="5271116" y="779187"/>
                    <a:pt x="5295711" y="998216"/>
                  </a:cubicBezTo>
                  <a:cubicBezTo>
                    <a:pt x="5310324" y="1127958"/>
                    <a:pt x="5262740" y="1315978"/>
                    <a:pt x="5127473" y="1367661"/>
                  </a:cubicBezTo>
                  <a:cubicBezTo>
                    <a:pt x="5087375" y="1382987"/>
                    <a:pt x="5045850" y="1382096"/>
                    <a:pt x="5005395" y="1368908"/>
                  </a:cubicBezTo>
                  <a:cubicBezTo>
                    <a:pt x="4925554" y="1343245"/>
                    <a:pt x="4883672" y="1245760"/>
                    <a:pt x="4893296" y="1167701"/>
                  </a:cubicBezTo>
                  <a:cubicBezTo>
                    <a:pt x="4912366" y="1014434"/>
                    <a:pt x="4807752" y="890395"/>
                    <a:pt x="4659653" y="890395"/>
                  </a:cubicBezTo>
                  <a:cubicBezTo>
                    <a:pt x="4274882" y="890395"/>
                    <a:pt x="4285397" y="1462294"/>
                    <a:pt x="4462189" y="1688808"/>
                  </a:cubicBezTo>
                  <a:cubicBezTo>
                    <a:pt x="4603515" y="1870055"/>
                    <a:pt x="4838940" y="1959876"/>
                    <a:pt x="5064741" y="1955243"/>
                  </a:cubicBezTo>
                  <a:cubicBezTo>
                    <a:pt x="5327612" y="1949896"/>
                    <a:pt x="5560542" y="1822293"/>
                    <a:pt x="5710066" y="1606472"/>
                  </a:cubicBezTo>
                  <a:cubicBezTo>
                    <a:pt x="5882223" y="1357859"/>
                    <a:pt x="5942817" y="1063800"/>
                    <a:pt x="5851570" y="772415"/>
                  </a:cubicBezTo>
                  <a:cubicBezTo>
                    <a:pt x="5715412" y="337387"/>
                    <a:pt x="5290899" y="39586"/>
                    <a:pt x="4844287" y="4299"/>
                  </a:cubicBezTo>
                  <a:cubicBezTo>
                    <a:pt x="4362031" y="-33840"/>
                    <a:pt x="3947141" y="183407"/>
                    <a:pt x="3703340" y="591703"/>
                  </a:cubicBezTo>
                  <a:cubicBezTo>
                    <a:pt x="3447776" y="488693"/>
                    <a:pt x="3177421" y="424535"/>
                    <a:pt x="2902966" y="399941"/>
                  </a:cubicBezTo>
                  <a:cubicBezTo>
                    <a:pt x="2618353" y="374456"/>
                    <a:pt x="2330176" y="391743"/>
                    <a:pt x="2050910" y="452159"/>
                  </a:cubicBezTo>
                  <a:cubicBezTo>
                    <a:pt x="1215784" y="632693"/>
                    <a:pt x="541410" y="1173404"/>
                    <a:pt x="196738" y="1957381"/>
                  </a:cubicBezTo>
                  <a:cubicBezTo>
                    <a:pt x="-75757" y="2576686"/>
                    <a:pt x="-83955" y="3511079"/>
                    <a:pt x="291014" y="4090642"/>
                  </a:cubicBezTo>
                  <a:cubicBezTo>
                    <a:pt x="659211" y="4729016"/>
                    <a:pt x="1248932" y="5177232"/>
                    <a:pt x="1987108" y="5277747"/>
                  </a:cubicBezTo>
                  <a:close/>
                </a:path>
              </a:pathLst>
            </a:custGeom>
            <a:grpFill/>
            <a:ln w="17813" cap="flat">
              <a:noFill/>
              <a:prstDash val="solid"/>
              <a:miter/>
            </a:ln>
          </p:spPr>
          <p:txBody>
            <a:bodyPr rtlCol="0" anchor="ctr"/>
            <a:lstStyle/>
            <a:p>
              <a:endParaRPr lang="en-IE"/>
            </a:p>
          </p:txBody>
        </p:sp>
      </p:grpSp>
      <p:sp>
        <p:nvSpPr>
          <p:cNvPr id="2" name="Title 1">
            <a:extLst>
              <a:ext uri="{FF2B5EF4-FFF2-40B4-BE49-F238E27FC236}">
                <a16:creationId xmlns:a16="http://schemas.microsoft.com/office/drawing/2014/main" id="{8DD69EF2-0FD4-4084-AA79-D1A20A89D897}"/>
              </a:ext>
            </a:extLst>
          </p:cNvPr>
          <p:cNvSpPr>
            <a:spLocks noGrp="1"/>
          </p:cNvSpPr>
          <p:nvPr>
            <p:ph type="ctrTitle"/>
          </p:nvPr>
        </p:nvSpPr>
        <p:spPr>
          <a:xfrm>
            <a:off x="555160" y="2979433"/>
            <a:ext cx="5105400" cy="1655762"/>
          </a:xfrm>
        </p:spPr>
        <p:txBody>
          <a:bodyPr/>
          <a:lstStyle/>
          <a:p>
            <a:pPr algn="l"/>
            <a:r>
              <a:rPr lang="en-GB" dirty="0"/>
              <a:t>Progress Report</a:t>
            </a:r>
            <a:endParaRPr lang="en-IE" dirty="0"/>
          </a:p>
        </p:txBody>
      </p:sp>
      <p:sp>
        <p:nvSpPr>
          <p:cNvPr id="3" name="Subtitle 2">
            <a:extLst>
              <a:ext uri="{FF2B5EF4-FFF2-40B4-BE49-F238E27FC236}">
                <a16:creationId xmlns:a16="http://schemas.microsoft.com/office/drawing/2014/main" id="{6B26F740-BA76-4C32-9C48-943E58A24A0E}"/>
              </a:ext>
            </a:extLst>
          </p:cNvPr>
          <p:cNvSpPr>
            <a:spLocks noGrp="1"/>
          </p:cNvSpPr>
          <p:nvPr>
            <p:ph type="subTitle" idx="1"/>
          </p:nvPr>
        </p:nvSpPr>
        <p:spPr>
          <a:xfrm>
            <a:off x="717085" y="4724431"/>
            <a:ext cx="5105400" cy="1209644"/>
          </a:xfrm>
        </p:spPr>
        <p:txBody>
          <a:bodyPr/>
          <a:lstStyle/>
          <a:p>
            <a:pPr algn="l"/>
            <a:r>
              <a:rPr lang="en-GB" dirty="0"/>
              <a:t>Paddy Mahon – December 2021 </a:t>
            </a:r>
            <a:endParaRPr lang="en-IE" dirty="0"/>
          </a:p>
        </p:txBody>
      </p:sp>
      <p:pic>
        <p:nvPicPr>
          <p:cNvPr id="5" name="Picture 4">
            <a:extLst>
              <a:ext uri="{FF2B5EF4-FFF2-40B4-BE49-F238E27FC236}">
                <a16:creationId xmlns:a16="http://schemas.microsoft.com/office/drawing/2014/main" id="{96FDCE30-E2B2-4D6E-BC10-826A23B6DDD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42924" y="474243"/>
            <a:ext cx="4708833" cy="2142519"/>
          </a:xfrm>
          <a:prstGeom prst="rect">
            <a:avLst/>
          </a:prstGeom>
        </p:spPr>
      </p:pic>
      <p:cxnSp>
        <p:nvCxnSpPr>
          <p:cNvPr id="7" name="Straight Connector 6">
            <a:extLst>
              <a:ext uri="{FF2B5EF4-FFF2-40B4-BE49-F238E27FC236}">
                <a16:creationId xmlns:a16="http://schemas.microsoft.com/office/drawing/2014/main" id="{F86DAD7E-DE4B-4857-91C5-569D43F31A4A}"/>
              </a:ext>
            </a:extLst>
          </p:cNvPr>
          <p:cNvCxnSpPr>
            <a:cxnSpLocks/>
          </p:cNvCxnSpPr>
          <p:nvPr/>
        </p:nvCxnSpPr>
        <p:spPr>
          <a:xfrm>
            <a:off x="717085" y="3695700"/>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50659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Safer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8" y="928940"/>
            <a:ext cx="10449452" cy="5162629"/>
          </a:xfrm>
        </p:spPr>
        <p:txBody>
          <a:bodyPr>
            <a:noAutofit/>
          </a:bodyPr>
          <a:lstStyle/>
          <a:p>
            <a:pPr>
              <a:lnSpc>
                <a:spcPct val="100000"/>
              </a:lnSpc>
              <a:spcBef>
                <a:spcPts val="0"/>
              </a:spcBef>
            </a:pPr>
            <a:r>
              <a:rPr lang="en-GB" sz="1200" dirty="0">
                <a:solidFill>
                  <a:srgbClr val="002060"/>
                </a:solidFill>
                <a:ea typeface="Calibri" panose="020F0502020204030204" pitchFamily="34" charset="0"/>
              </a:rPr>
              <a:t>Longford County </a:t>
            </a:r>
            <a:r>
              <a:rPr lang="en-IE" sz="1200" dirty="0">
                <a:solidFill>
                  <a:srgbClr val="002060"/>
                </a:solidFill>
                <a:ea typeface="Calibri" panose="020F0502020204030204" pitchFamily="34" charset="0"/>
              </a:rPr>
              <a:t>Council honoured at a national level with 2 awards - Regional (Midlands) Award and Continuous High Achiever Award at the annual NISO / NISG All Ireland Safety Awards. This is the seventh consecutive year the Council have won an NISO award. ISO 45001:2018 Accreditation of Council’s Safety Management System with an extended remit for the accreditation secured. </a:t>
            </a:r>
            <a:r>
              <a:rPr lang="en-IE" sz="1200" b="1" dirty="0">
                <a:solidFill>
                  <a:srgbClr val="002060"/>
                </a:solidFill>
                <a:ea typeface="Calibri" panose="020F0502020204030204" pitchFamily="34" charset="0"/>
              </a:rPr>
              <a:t>  – Corporate Services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Ensured consistent enforcement of our powers under various Environmental legislation  - </a:t>
            </a:r>
            <a:r>
              <a:rPr lang="en-IE" sz="1200" b="1" dirty="0">
                <a:solidFill>
                  <a:srgbClr val="002060"/>
                </a:solidFill>
                <a:ea typeface="Calibri" panose="020F0502020204030204" pitchFamily="34" charset="0"/>
              </a:rPr>
              <a:t>Environment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Since January 1</a:t>
            </a:r>
            <a:r>
              <a:rPr lang="en-IE" sz="1200" baseline="30000" dirty="0">
                <a:solidFill>
                  <a:srgbClr val="002060"/>
                </a:solidFill>
                <a:ea typeface="Calibri" panose="020F0502020204030204" pitchFamily="34" charset="0"/>
              </a:rPr>
              <a:t>st</a:t>
            </a:r>
            <a:r>
              <a:rPr lang="en-IE" sz="1200" dirty="0">
                <a:solidFill>
                  <a:srgbClr val="002060"/>
                </a:solidFill>
                <a:ea typeface="Calibri" panose="020F0502020204030204" pitchFamily="34" charset="0"/>
              </a:rPr>
              <a:t>, 2021 76 approaches by Homeless Persons have been dealt with in the Housing Department.  The provision of Emergency Accommodation for these 21 individuals over a total of 1,537 bed-nights so far in 2021 has cost €90,606.00 – </a:t>
            </a:r>
            <a:r>
              <a:rPr lang="en-IE" sz="1200" b="1" dirty="0">
                <a:solidFill>
                  <a:srgbClr val="002060"/>
                </a:solidFill>
                <a:ea typeface="Calibri" panose="020F0502020204030204" pitchFamily="34" charset="0"/>
              </a:rPr>
              <a:t>Housing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Road Safety Improvement Works to the value of </a:t>
            </a:r>
            <a:r>
              <a:rPr lang="en-IE" sz="1200" b="1" dirty="0">
                <a:solidFill>
                  <a:srgbClr val="002060"/>
                </a:solidFill>
                <a:ea typeface="Calibri" panose="020F0502020204030204" pitchFamily="34" charset="0"/>
              </a:rPr>
              <a:t>€265,500 </a:t>
            </a:r>
            <a:r>
              <a:rPr lang="en-IE" sz="1200" dirty="0">
                <a:solidFill>
                  <a:srgbClr val="002060"/>
                </a:solidFill>
                <a:ea typeface="Calibri" panose="020F0502020204030204" pitchFamily="34" charset="0"/>
              </a:rPr>
              <a:t>at various locations throughout the County  </a:t>
            </a:r>
            <a:r>
              <a:rPr lang="en-IE" sz="1200" b="1" dirty="0">
                <a:solidFill>
                  <a:srgbClr val="002060"/>
                </a:solidFill>
                <a:ea typeface="Calibri" panose="020F0502020204030204" pitchFamily="34" charset="0"/>
              </a:rPr>
              <a:t>- Roads</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The Fire Service helped to support and maintain safe, sustainable, and active communities in our county by maintaining the current operational Fire Service throughout the pandemic </a:t>
            </a:r>
            <a:r>
              <a:rPr lang="en-IE" sz="1200" b="1" dirty="0">
                <a:solidFill>
                  <a:srgbClr val="002060"/>
                </a:solidFill>
                <a:ea typeface="Calibri" panose="020F0502020204030204" pitchFamily="34" charset="0"/>
              </a:rPr>
              <a:t>– Fire</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GB" sz="1200" dirty="0">
                <a:solidFill>
                  <a:srgbClr val="002060"/>
                </a:solidFill>
                <a:ea typeface="Calibri" panose="020F0502020204030204" pitchFamily="34" charset="0"/>
              </a:rPr>
              <a:t>We promoted and implemented best practice in Health and Safety through audits of work practice`s, procedures and documentation resulting in getting ISO 45001 accreditation for our Safety Management System –</a:t>
            </a:r>
            <a:r>
              <a:rPr lang="en-GB" sz="1200" b="1" dirty="0">
                <a:solidFill>
                  <a:srgbClr val="002060"/>
                </a:solidFill>
                <a:ea typeface="Calibri" panose="020F0502020204030204" pitchFamily="34" charset="0"/>
              </a:rPr>
              <a:t> Fire</a:t>
            </a: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We partnered with other principal response agencies to plan and respond to emergencies by ensuring necessary planning, preparedness, capacity, training, and co-ordination is in place – </a:t>
            </a:r>
            <a:r>
              <a:rPr lang="en-GB" sz="1200" b="1" dirty="0">
                <a:solidFill>
                  <a:srgbClr val="002060"/>
                </a:solidFill>
                <a:ea typeface="Calibri" panose="020F0502020204030204" pitchFamily="34" charset="0"/>
              </a:rPr>
              <a:t>Fire </a:t>
            </a:r>
            <a:endParaRPr lang="en-IE" sz="1200" dirty="0">
              <a:solidFill>
                <a:srgbClr val="002060"/>
              </a:solidFill>
              <a:ea typeface="Calibri" panose="020F0502020204030204" pitchFamily="34" charset="0"/>
            </a:endParaRPr>
          </a:p>
          <a:p>
            <a:pPr>
              <a:lnSpc>
                <a:spcPct val="100000"/>
              </a:lnSpc>
              <a:spcBef>
                <a:spcPts val="0"/>
              </a:spcBef>
            </a:pPr>
            <a:r>
              <a:rPr lang="en-GB" sz="1200" b="1"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The Early Contractor involvement Works is a nationally programmes aimed at carrying out improvement works at water treatment plants to ensure the continued delivery of safe drinking water </a:t>
            </a:r>
            <a:r>
              <a:rPr lang="en-IE" sz="1200" b="1" dirty="0">
                <a:solidFill>
                  <a:srgbClr val="002060"/>
                </a:solidFill>
                <a:ea typeface="Calibri" panose="020F0502020204030204" pitchFamily="34" charset="0"/>
              </a:rPr>
              <a:t>– Water</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Training for </a:t>
            </a:r>
            <a:r>
              <a:rPr lang="en-IE" sz="1200" b="1" dirty="0">
                <a:solidFill>
                  <a:srgbClr val="002060"/>
                </a:solidFill>
                <a:ea typeface="Calibri" panose="020F0502020204030204" pitchFamily="34" charset="0"/>
              </a:rPr>
              <a:t>17</a:t>
            </a:r>
            <a:r>
              <a:rPr lang="en-IE" sz="1200" dirty="0">
                <a:solidFill>
                  <a:srgbClr val="002060"/>
                </a:solidFill>
                <a:ea typeface="Calibri" panose="020F0502020204030204" pitchFamily="34" charset="0"/>
              </a:rPr>
              <a:t> Health &amp; Safety competencies was delivered in 2021, catering for </a:t>
            </a:r>
            <a:r>
              <a:rPr lang="en-IE" sz="1200" b="1" dirty="0">
                <a:solidFill>
                  <a:srgbClr val="002060"/>
                </a:solidFill>
                <a:ea typeface="Calibri" panose="020F0502020204030204" pitchFamily="34" charset="0"/>
              </a:rPr>
              <a:t>373 </a:t>
            </a:r>
            <a:r>
              <a:rPr lang="en-IE" sz="1200" dirty="0">
                <a:solidFill>
                  <a:srgbClr val="002060"/>
                </a:solidFill>
                <a:ea typeface="Calibri" panose="020F0502020204030204" pitchFamily="34" charset="0"/>
              </a:rPr>
              <a:t>employees </a:t>
            </a:r>
            <a:r>
              <a:rPr lang="en-IE" sz="1200" b="1" dirty="0">
                <a:solidFill>
                  <a:srgbClr val="002060"/>
                </a:solidFill>
                <a:ea typeface="Calibri" panose="020F0502020204030204" pitchFamily="34" charset="0"/>
              </a:rPr>
              <a:t>– HR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Funding received from the Dept. of Justice to establish a new Local Community Safety Partnership in Longford on a pilot basis </a:t>
            </a:r>
            <a:r>
              <a:rPr lang="en-IE" sz="1200" b="1" dirty="0">
                <a:solidFill>
                  <a:srgbClr val="002060"/>
                </a:solidFill>
                <a:ea typeface="Calibri" panose="020F0502020204030204" pitchFamily="34" charset="0"/>
              </a:rPr>
              <a:t>– Community </a:t>
            </a:r>
            <a:r>
              <a:rPr lang="en-IE" sz="1200" dirty="0">
                <a:solidFill>
                  <a:srgbClr val="002060"/>
                </a:solidFill>
                <a:ea typeface="Calibri" panose="020F0502020204030204" pitchFamily="34" charset="0"/>
                <a:cs typeface="Times New Roman" panose="02020603050405020304" pitchFamily="18" charset="0"/>
              </a:rPr>
              <a:t> </a:t>
            </a:r>
          </a:p>
          <a:p>
            <a:pPr>
              <a:lnSpc>
                <a:spcPct val="100000"/>
              </a:lnSpc>
              <a:spcBef>
                <a:spcPts val="0"/>
              </a:spcBef>
            </a:pP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Award grants of €43,000 through the LCDC to support frontline organisations </a:t>
            </a:r>
            <a:r>
              <a:rPr lang="en-IE" sz="1200" b="1" dirty="0">
                <a:solidFill>
                  <a:srgbClr val="002060"/>
                </a:solidFill>
                <a:ea typeface="Calibri" panose="020F0502020204030204" pitchFamily="34" charset="0"/>
              </a:rPr>
              <a:t>– Community</a:t>
            </a:r>
            <a:r>
              <a:rPr lang="en-IE" sz="1200" dirty="0">
                <a:solidFill>
                  <a:srgbClr val="002060"/>
                </a:solidFill>
                <a:ea typeface="Calibri" panose="020F0502020204030204" pitchFamily="34" charset="0"/>
              </a:rPr>
              <a:t> </a:t>
            </a:r>
          </a:p>
          <a:p>
            <a:pPr>
              <a:lnSpc>
                <a:spcPct val="100000"/>
              </a:lnSpc>
            </a:pPr>
            <a:r>
              <a:rPr lang="en-IE" sz="1000" dirty="0">
                <a:solidFill>
                  <a:schemeClr val="tx2">
                    <a:lumMod val="75000"/>
                  </a:schemeClr>
                </a:solidFill>
                <a:ea typeface="Calibri" panose="020F0502020204030204" pitchFamily="34" charset="0"/>
              </a:rPr>
              <a:t> </a:t>
            </a: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Tree>
    <p:extLst>
      <p:ext uri="{BB962C8B-B14F-4D97-AF65-F5344CB8AC3E}">
        <p14:creationId xmlns:p14="http://schemas.microsoft.com/office/powerpoint/2010/main" val="292674152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BED5855B-7ED9-4825-92B5-875DB21982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DED5DD9A-3179-43E4-8D66-7EAFF71D3529}"/>
              </a:ext>
            </a:extLst>
          </p:cNvPr>
          <p:cNvSpPr>
            <a:spLocks noGrp="1"/>
          </p:cNvSpPr>
          <p:nvPr>
            <p:ph type="title"/>
          </p:nvPr>
        </p:nvSpPr>
        <p:spPr>
          <a:xfrm>
            <a:off x="762000" y="208548"/>
            <a:ext cx="6170023" cy="898357"/>
          </a:xfrm>
        </p:spPr>
        <p:txBody>
          <a:bodyPr/>
          <a:lstStyle/>
          <a:p>
            <a:r>
              <a:rPr lang="en-GB" dirty="0">
                <a:solidFill>
                  <a:srgbClr val="CC9900"/>
                </a:solidFill>
              </a:rPr>
              <a:t>A County for Everyone </a:t>
            </a:r>
            <a:endParaRPr lang="en-IE" dirty="0">
              <a:solidFill>
                <a:srgbClr val="CC9900"/>
              </a:solidFill>
            </a:endParaRPr>
          </a:p>
        </p:txBody>
      </p:sp>
      <p:sp>
        <p:nvSpPr>
          <p:cNvPr id="3" name="Content Placeholder 2">
            <a:extLst>
              <a:ext uri="{FF2B5EF4-FFF2-40B4-BE49-F238E27FC236}">
                <a16:creationId xmlns:a16="http://schemas.microsoft.com/office/drawing/2014/main" id="{634C06B3-747D-4630-9C4A-EAEACE25A972}"/>
              </a:ext>
            </a:extLst>
          </p:cNvPr>
          <p:cNvSpPr>
            <a:spLocks noGrp="1"/>
          </p:cNvSpPr>
          <p:nvPr>
            <p:ph idx="1"/>
          </p:nvPr>
        </p:nvSpPr>
        <p:spPr>
          <a:xfrm>
            <a:off x="762000" y="1042742"/>
            <a:ext cx="10924674" cy="4963060"/>
          </a:xfrm>
        </p:spPr>
        <p:txBody>
          <a:bodyPr>
            <a:normAutofit/>
          </a:bodyPr>
          <a:lstStyle/>
          <a:p>
            <a:pPr marL="0" indent="0">
              <a:buNone/>
            </a:pPr>
            <a:r>
              <a:rPr lang="en-IE" sz="1200" dirty="0">
                <a:solidFill>
                  <a:srgbClr val="002060"/>
                </a:solidFill>
              </a:rPr>
              <a:t>Communications Unit established with dedicated Communications Officer appointed in January.  2021 to 2024 Strategic Communications Plan developed and approved in October 2021 as a framework to give strategic direction to all Council’s communication activities  - </a:t>
            </a:r>
            <a:r>
              <a:rPr lang="en-IE" sz="1200" b="1" dirty="0">
                <a:solidFill>
                  <a:srgbClr val="002060"/>
                </a:solidFill>
              </a:rPr>
              <a:t>Corporate Services </a:t>
            </a:r>
          </a:p>
          <a:p>
            <a:endParaRPr lang="en-IE" sz="1200" dirty="0">
              <a:solidFill>
                <a:srgbClr val="002060"/>
              </a:solidFill>
            </a:endParaRPr>
          </a:p>
          <a:p>
            <a:pPr marL="0" indent="0">
              <a:buNone/>
            </a:pPr>
            <a:r>
              <a:rPr lang="en-IE" sz="1200" dirty="0">
                <a:solidFill>
                  <a:srgbClr val="002060"/>
                </a:solidFill>
              </a:rPr>
              <a:t>We have delivered environmental awareness and education strategies through Green Schools Programme and Longford County Council Veterinary Section and Sports Partnership developed a very successful Urban Horse-Riding Programme 2021 - </a:t>
            </a:r>
            <a:r>
              <a:rPr lang="en-IE" sz="1200" b="1" dirty="0">
                <a:solidFill>
                  <a:srgbClr val="002060"/>
                </a:solidFill>
              </a:rPr>
              <a:t>Environment </a:t>
            </a:r>
            <a:r>
              <a:rPr lang="en-IE" sz="1200" b="1">
                <a:solidFill>
                  <a:srgbClr val="002060"/>
                </a:solidFill>
              </a:rPr>
              <a:t>&amp; Veterinary </a:t>
            </a:r>
            <a:endParaRPr lang="en-IE" sz="1200" b="1" dirty="0">
              <a:solidFill>
                <a:srgbClr val="002060"/>
              </a:solidFill>
            </a:endParaRPr>
          </a:p>
          <a:p>
            <a:endParaRPr lang="en-IE" sz="1200" dirty="0">
              <a:solidFill>
                <a:srgbClr val="002060"/>
              </a:solidFill>
            </a:endParaRPr>
          </a:p>
          <a:p>
            <a:pPr marL="0" indent="0">
              <a:buNone/>
            </a:pPr>
            <a:r>
              <a:rPr lang="en-IE" sz="1200" dirty="0">
                <a:solidFill>
                  <a:srgbClr val="002060"/>
                </a:solidFill>
              </a:rPr>
              <a:t>To date in 2021 a total of 476 new Social Housing Support Applications have been received from individuals and families seeking to get onto the Council’s Housing Waiting List. So far this year a total of 647 Housing Applications have been either processed for the first time or have been reviewed – </a:t>
            </a:r>
            <a:r>
              <a:rPr lang="en-IE" sz="1200" b="1" dirty="0">
                <a:solidFill>
                  <a:srgbClr val="002060"/>
                </a:solidFill>
              </a:rPr>
              <a:t>Housing </a:t>
            </a:r>
          </a:p>
          <a:p>
            <a:endParaRPr lang="en-IE" sz="1200" dirty="0">
              <a:solidFill>
                <a:srgbClr val="002060"/>
              </a:solidFill>
            </a:endParaRPr>
          </a:p>
          <a:p>
            <a:pPr marL="0" indent="0">
              <a:buNone/>
            </a:pPr>
            <a:r>
              <a:rPr lang="en-IE" sz="1200" dirty="0">
                <a:solidFill>
                  <a:srgbClr val="002060"/>
                </a:solidFill>
              </a:rPr>
              <a:t>Successful Live &amp; Local – Summer &amp; Winter Programmes - Funded by the Department of Tourism, Culture, Arts, Gaeltacht, Sport and Media.  Longford Live and Local celebrated local artists and performers in Summer 2021 with the return of outdoor performances marking a successful programme of events. A selection of 50+ local performers collaborated with almost 50 live events across nearly every town and village in the County, with talents both young and old getting a chance to perform again in front of a live audience. Almost 6,000 fans – </a:t>
            </a:r>
            <a:r>
              <a:rPr lang="en-IE" sz="1200" b="1" dirty="0">
                <a:solidFill>
                  <a:srgbClr val="002060"/>
                </a:solidFill>
              </a:rPr>
              <a:t>LEO </a:t>
            </a:r>
          </a:p>
          <a:p>
            <a:endParaRPr lang="en-IE" sz="1200" dirty="0">
              <a:solidFill>
                <a:srgbClr val="002060"/>
              </a:solidFill>
            </a:endParaRPr>
          </a:p>
          <a:p>
            <a:pPr marL="0" indent="0">
              <a:buNone/>
            </a:pPr>
            <a:r>
              <a:rPr lang="en-IE" sz="1200" dirty="0">
                <a:solidFill>
                  <a:srgbClr val="002060"/>
                </a:solidFill>
              </a:rPr>
              <a:t>Road and Bridge improvement works were carried out throughout the County in both urban and rural areas enhancing physical connectivity throughout the County – </a:t>
            </a:r>
            <a:r>
              <a:rPr lang="en-IE" sz="1200" b="1" dirty="0">
                <a:solidFill>
                  <a:srgbClr val="002060"/>
                </a:solidFill>
              </a:rPr>
              <a:t>Roads </a:t>
            </a:r>
          </a:p>
          <a:p>
            <a:pPr marL="0" indent="0">
              <a:buNone/>
            </a:pPr>
            <a:r>
              <a:rPr lang="en-IE" sz="1200" dirty="0">
                <a:solidFill>
                  <a:srgbClr val="002060"/>
                </a:solidFill>
              </a:rPr>
              <a:t>The Fire Service support local democracy in our decision making by having a five-year operational plan in place which is adopted by our councillors. This plan is reviewed on a yearly basis and an annual service operational plan is developed and implemented. The goals of this plan for 2021 are completed– </a:t>
            </a:r>
            <a:r>
              <a:rPr lang="en-IE" sz="1200" b="1" dirty="0">
                <a:solidFill>
                  <a:srgbClr val="002060"/>
                </a:solidFill>
              </a:rPr>
              <a:t>Fire </a:t>
            </a:r>
          </a:p>
          <a:p>
            <a:pPr marL="0" lvl="0" indent="0">
              <a:buNone/>
            </a:pPr>
            <a:r>
              <a:rPr lang="en-IE" sz="1200" dirty="0">
                <a:solidFill>
                  <a:srgbClr val="002060"/>
                </a:solidFill>
              </a:rPr>
              <a:t>Training for 25 different competencies was delivered during 2021, catering for 1232 employees. 23 employees participated in the Open Learning Scheme for the 2021/2022 academic year. 60 programmes were designed and delivered to 720 attendees through the health and wellbeing programme</a:t>
            </a:r>
            <a:r>
              <a:rPr lang="en-IE" sz="1200" b="1" dirty="0">
                <a:solidFill>
                  <a:srgbClr val="002060"/>
                </a:solidFill>
              </a:rPr>
              <a:t>– HR </a:t>
            </a:r>
          </a:p>
          <a:p>
            <a:endParaRPr lang="en-IE" dirty="0">
              <a:latin typeface="+mj-lt"/>
            </a:endParaRPr>
          </a:p>
          <a:p>
            <a:endParaRPr lang="en-IE" dirty="0">
              <a:latin typeface="+mj-lt"/>
            </a:endParaRPr>
          </a:p>
        </p:txBody>
      </p:sp>
      <p:cxnSp>
        <p:nvCxnSpPr>
          <p:cNvPr id="6" name="Straight Connector 5">
            <a:extLst>
              <a:ext uri="{FF2B5EF4-FFF2-40B4-BE49-F238E27FC236}">
                <a16:creationId xmlns:a16="http://schemas.microsoft.com/office/drawing/2014/main" id="{44D9855B-6E70-4D8A-BC3F-B1DD5A4C18F4}"/>
              </a:ext>
            </a:extLst>
          </p:cNvPr>
          <p:cNvCxnSpPr>
            <a:cxnSpLocks/>
          </p:cNvCxnSpPr>
          <p:nvPr/>
        </p:nvCxnSpPr>
        <p:spPr>
          <a:xfrm>
            <a:off x="762000"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9" name="Graphic 8">
            <a:extLst>
              <a:ext uri="{FF2B5EF4-FFF2-40B4-BE49-F238E27FC236}">
                <a16:creationId xmlns:a16="http://schemas.microsoft.com/office/drawing/2014/main" id="{7D9C61FE-D485-40F2-808A-7400DD8E609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55388" y="6083090"/>
            <a:ext cx="3531286" cy="583293"/>
          </a:xfrm>
          <a:prstGeom prst="rect">
            <a:avLst/>
          </a:prstGeom>
        </p:spPr>
      </p:pic>
    </p:spTree>
    <p:extLst>
      <p:ext uri="{BB962C8B-B14F-4D97-AF65-F5344CB8AC3E}">
        <p14:creationId xmlns:p14="http://schemas.microsoft.com/office/powerpoint/2010/main" val="182963745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fontScale="25000" lnSpcReduction="20000"/>
          </a:bodyPr>
          <a:lstStyle/>
          <a:p>
            <a:endParaRPr lang="en-IE" sz="4800" dirty="0">
              <a:solidFill>
                <a:srgbClr val="002060"/>
              </a:solidFill>
            </a:endParaRPr>
          </a:p>
          <a:p>
            <a:r>
              <a:rPr lang="en-IE" sz="4800" dirty="0">
                <a:solidFill>
                  <a:srgbClr val="002060"/>
                </a:solidFill>
              </a:rPr>
              <a:t>We continuing to host hybrid meetings to facilitate local governance during the changing Covid-19 restrictions </a:t>
            </a:r>
            <a:r>
              <a:rPr lang="en-IE" sz="4800" b="1" dirty="0">
                <a:solidFill>
                  <a:srgbClr val="002060"/>
                </a:solidFill>
              </a:rPr>
              <a:t>– IT</a:t>
            </a:r>
          </a:p>
          <a:p>
            <a:endParaRPr lang="en-IE" sz="4800" dirty="0">
              <a:solidFill>
                <a:srgbClr val="002060"/>
              </a:solidFill>
            </a:endParaRPr>
          </a:p>
          <a:p>
            <a:r>
              <a:rPr lang="en-IE" sz="4800" dirty="0">
                <a:solidFill>
                  <a:srgbClr val="002060"/>
                </a:solidFill>
              </a:rPr>
              <a:t>Successful rollout of Longford Live and Local &amp; </a:t>
            </a:r>
            <a:r>
              <a:rPr lang="en-IE" sz="4800" dirty="0" err="1">
                <a:solidFill>
                  <a:srgbClr val="002060"/>
                </a:solidFill>
              </a:rPr>
              <a:t>Faoin</a:t>
            </a:r>
            <a:r>
              <a:rPr lang="en-IE" sz="4800" dirty="0">
                <a:solidFill>
                  <a:srgbClr val="002060"/>
                </a:solidFill>
              </a:rPr>
              <a:t> </a:t>
            </a:r>
            <a:r>
              <a:rPr lang="en-IE" sz="4800" dirty="0" err="1">
                <a:solidFill>
                  <a:srgbClr val="002060"/>
                </a:solidFill>
              </a:rPr>
              <a:t>Speir</a:t>
            </a:r>
            <a:r>
              <a:rPr lang="en-IE" sz="4800" dirty="0">
                <a:solidFill>
                  <a:srgbClr val="002060"/>
                </a:solidFill>
              </a:rPr>
              <a:t> Programmes, Longford Age Friendly programme and Healthy Homes Initiative – </a:t>
            </a:r>
            <a:r>
              <a:rPr lang="en-IE" sz="4800" b="1" dirty="0">
                <a:solidFill>
                  <a:srgbClr val="002060"/>
                </a:solidFill>
              </a:rPr>
              <a:t>Library </a:t>
            </a:r>
          </a:p>
          <a:p>
            <a:endParaRPr lang="en-IE" sz="4800" dirty="0">
              <a:solidFill>
                <a:srgbClr val="002060"/>
              </a:solidFill>
            </a:endParaRPr>
          </a:p>
          <a:p>
            <a:r>
              <a:rPr lang="en-IE" sz="4800" dirty="0">
                <a:solidFill>
                  <a:srgbClr val="002060"/>
                </a:solidFill>
              </a:rPr>
              <a:t>Success for Creative Ireland Projects, Decades of Centauries Programme Archives – Beyond 2022 initiatives – </a:t>
            </a:r>
            <a:r>
              <a:rPr lang="en-IE" sz="4800" b="1" dirty="0">
                <a:solidFill>
                  <a:srgbClr val="002060"/>
                </a:solidFill>
              </a:rPr>
              <a:t>Library </a:t>
            </a:r>
          </a:p>
          <a:p>
            <a:endParaRPr lang="en-IE" sz="4800" dirty="0">
              <a:solidFill>
                <a:srgbClr val="002060"/>
              </a:solidFill>
            </a:endParaRPr>
          </a:p>
          <a:p>
            <a:r>
              <a:rPr lang="en-IE" sz="4800" dirty="0">
                <a:solidFill>
                  <a:srgbClr val="002060"/>
                </a:solidFill>
              </a:rPr>
              <a:t>Maximising engagement with the public in preparing the Draft County Development Plan ensuring the Plan takes into account the wider communities’ considerations &amp; needs </a:t>
            </a:r>
            <a:r>
              <a:rPr lang="en-IE" sz="4800" b="1" dirty="0">
                <a:solidFill>
                  <a:srgbClr val="002060"/>
                </a:solidFill>
              </a:rPr>
              <a:t>– Planning </a:t>
            </a:r>
          </a:p>
          <a:p>
            <a:endParaRPr lang="en-IE" sz="4800" dirty="0">
              <a:solidFill>
                <a:srgbClr val="002060"/>
              </a:solidFill>
            </a:endParaRPr>
          </a:p>
          <a:p>
            <a:pPr marL="685800" indent="-685800">
              <a:buFont typeface="Wingdings" panose="05000000000000000000" pitchFamily="2" charset="2"/>
              <a:buChar char="ü"/>
            </a:pPr>
            <a:r>
              <a:rPr lang="en-IE" sz="4800" dirty="0">
                <a:solidFill>
                  <a:srgbClr val="002060"/>
                </a:solidFill>
              </a:rPr>
              <a:t>9 social inclusion projects approved for LEADER funding</a:t>
            </a:r>
          </a:p>
          <a:p>
            <a:pPr marL="685800" indent="-685800">
              <a:buFont typeface="Wingdings" panose="05000000000000000000" pitchFamily="2" charset="2"/>
              <a:buChar char="ü"/>
            </a:pPr>
            <a:r>
              <a:rPr lang="en-IE" sz="4800" dirty="0">
                <a:solidFill>
                  <a:srgbClr val="002060"/>
                </a:solidFill>
              </a:rPr>
              <a:t>Over €132,000 awarded to 76 organisations under the Community Enhancement Programme</a:t>
            </a:r>
          </a:p>
          <a:p>
            <a:pPr marL="685800" indent="-685800">
              <a:buFont typeface="Wingdings" panose="05000000000000000000" pitchFamily="2" charset="2"/>
              <a:buChar char="ü"/>
            </a:pPr>
            <a:r>
              <a:rPr lang="en-IE" sz="4800" dirty="0">
                <a:solidFill>
                  <a:srgbClr val="002060"/>
                </a:solidFill>
              </a:rPr>
              <a:t>Deliver/administer an investment of €413,283 allocated to date in 2021 for Community Sports Hubs, sports clubs, and sport and physical activity initiatives from various sources.</a:t>
            </a:r>
          </a:p>
          <a:p>
            <a:pPr marL="685800" indent="-685800">
              <a:buFont typeface="Wingdings" panose="05000000000000000000" pitchFamily="2" charset="2"/>
              <a:buChar char="ü"/>
            </a:pPr>
            <a:r>
              <a:rPr lang="en-IE" sz="4800" dirty="0">
                <a:solidFill>
                  <a:srgbClr val="002060"/>
                </a:solidFill>
              </a:rPr>
              <a:t>450 participants in walking programmes</a:t>
            </a:r>
          </a:p>
          <a:p>
            <a:pPr marL="685800" indent="-685800">
              <a:buFont typeface="Wingdings" panose="05000000000000000000" pitchFamily="2" charset="2"/>
              <a:buChar char="ü"/>
            </a:pPr>
            <a:r>
              <a:rPr lang="en-IE" sz="4800" dirty="0">
                <a:solidFill>
                  <a:srgbClr val="002060"/>
                </a:solidFill>
              </a:rPr>
              <a:t>Funding of €250,000 received under Healthy Communities Programme for works at </a:t>
            </a:r>
            <a:r>
              <a:rPr lang="en-IE" sz="4800" dirty="0" err="1">
                <a:solidFill>
                  <a:srgbClr val="002060"/>
                </a:solidFill>
              </a:rPr>
              <a:t>Ballyminion</a:t>
            </a:r>
            <a:r>
              <a:rPr lang="en-IE" sz="4800" dirty="0">
                <a:solidFill>
                  <a:srgbClr val="002060"/>
                </a:solidFill>
              </a:rPr>
              <a:t>.</a:t>
            </a:r>
          </a:p>
          <a:p>
            <a:pPr marL="685800" indent="-685800">
              <a:buFont typeface="Wingdings" panose="05000000000000000000" pitchFamily="2" charset="2"/>
              <a:buChar char="ü"/>
            </a:pPr>
            <a:r>
              <a:rPr lang="en-IE" sz="4800" dirty="0">
                <a:solidFill>
                  <a:srgbClr val="002060"/>
                </a:solidFill>
              </a:rPr>
              <a:t>Over €300,000 Community Grant Support Scheme to support community groups through county-wide and Municipal District funding.</a:t>
            </a:r>
          </a:p>
          <a:p>
            <a:pPr marL="685800" indent="-685800">
              <a:buFont typeface="Wingdings" panose="05000000000000000000" pitchFamily="2" charset="2"/>
              <a:buChar char="ü"/>
            </a:pPr>
            <a:r>
              <a:rPr lang="en-IE" sz="4800" dirty="0">
                <a:solidFill>
                  <a:srgbClr val="002060"/>
                </a:solidFill>
              </a:rPr>
              <a:t>Over €277,000 awarded to 9 projects under the CLÁR scheme – </a:t>
            </a:r>
            <a:r>
              <a:rPr lang="en-IE" sz="4800" b="1" dirty="0">
                <a:solidFill>
                  <a:srgbClr val="002060"/>
                </a:solidFill>
              </a:rPr>
              <a:t>Community </a:t>
            </a: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05709" y="6081457"/>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437859" y="128333"/>
            <a:ext cx="5797798" cy="1176630"/>
          </a:xfrm>
          <a:prstGeom prst="rect">
            <a:avLst/>
          </a:prstGeom>
        </p:spPr>
      </p:pic>
    </p:spTree>
    <p:extLst>
      <p:ext uri="{BB962C8B-B14F-4D97-AF65-F5344CB8AC3E}">
        <p14:creationId xmlns:p14="http://schemas.microsoft.com/office/powerpoint/2010/main" val="208632389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8" y="928940"/>
            <a:ext cx="10449452" cy="5162629"/>
          </a:xfrm>
        </p:spPr>
        <p:txBody>
          <a:bodyPr>
            <a:noAutofit/>
          </a:bodyPr>
          <a:lstStyle/>
          <a:p>
            <a:pPr>
              <a:lnSpc>
                <a:spcPct val="100000"/>
              </a:lnSpc>
            </a:pPr>
            <a:r>
              <a:rPr lang="en-IE" sz="1200" dirty="0">
                <a:solidFill>
                  <a:srgbClr val="002060"/>
                </a:solidFill>
                <a:ea typeface="Calibri" panose="020F0502020204030204" pitchFamily="34" charset="0"/>
              </a:rPr>
              <a:t>In June the Council’s Customer Services Charter was formally launched and implementation commenced Customer Relationship Management System introduction in November in Corporate Services  - </a:t>
            </a:r>
            <a:r>
              <a:rPr lang="en-IE" sz="1200" b="1" dirty="0">
                <a:solidFill>
                  <a:srgbClr val="002060"/>
                </a:solidFill>
                <a:ea typeface="Calibri" panose="020F0502020204030204" pitchFamily="34" charset="0"/>
              </a:rPr>
              <a:t>Corporate Services </a:t>
            </a:r>
          </a:p>
          <a:p>
            <a:pPr>
              <a:lnSpc>
                <a:spcPct val="100000"/>
              </a:lnSpc>
            </a:pPr>
            <a:r>
              <a:rPr lang="en-IE" sz="1200" dirty="0">
                <a:solidFill>
                  <a:srgbClr val="002060"/>
                </a:solidFill>
                <a:ea typeface="Calibri" panose="020F0502020204030204" pitchFamily="34" charset="0"/>
              </a:rPr>
              <a:t>A Waste facility permit was issued for a site at </a:t>
            </a:r>
            <a:r>
              <a:rPr lang="en-IE" sz="1200" dirty="0" err="1">
                <a:solidFill>
                  <a:srgbClr val="002060"/>
                </a:solidFill>
                <a:ea typeface="Calibri" panose="020F0502020204030204" pitchFamily="34" charset="0"/>
              </a:rPr>
              <a:t>Carrickboy</a:t>
            </a:r>
            <a:r>
              <a:rPr lang="en-IE" sz="1200" dirty="0">
                <a:solidFill>
                  <a:srgbClr val="002060"/>
                </a:solidFill>
                <a:ea typeface="Calibri" panose="020F0502020204030204" pitchFamily="34" charset="0"/>
              </a:rPr>
              <a:t> quarry which can take up to 200,000 tonnes of soil and stone – </a:t>
            </a:r>
            <a:r>
              <a:rPr lang="en-IE" sz="1200" b="1" dirty="0">
                <a:solidFill>
                  <a:srgbClr val="002060"/>
                </a:solidFill>
                <a:ea typeface="Calibri" panose="020F0502020204030204" pitchFamily="34" charset="0"/>
              </a:rPr>
              <a:t>Environment </a:t>
            </a:r>
            <a:endParaRPr lang="en-IE" sz="1200" dirty="0">
              <a:solidFill>
                <a:srgbClr val="002060"/>
              </a:solidFill>
              <a:ea typeface="Calibri" panose="020F0502020204030204" pitchFamily="34" charset="0"/>
            </a:endParaRPr>
          </a:p>
          <a:p>
            <a:pPr>
              <a:lnSpc>
                <a:spcPct val="100000"/>
              </a:lnSpc>
            </a:pPr>
            <a:r>
              <a:rPr lang="en-IE" sz="1200" dirty="0">
                <a:solidFill>
                  <a:srgbClr val="002060"/>
                </a:solidFill>
                <a:ea typeface="Calibri" panose="020F0502020204030204" pitchFamily="34" charset="0"/>
              </a:rPr>
              <a:t>42 properties have been added to the Council’s Social Housing Stock since Jan 1st, 2021. Of these 2 are Council Constructed new properties and 23 are </a:t>
            </a:r>
            <a:r>
              <a:rPr lang="en-IE" sz="1200" dirty="0" err="1">
                <a:solidFill>
                  <a:srgbClr val="002060"/>
                </a:solidFill>
                <a:ea typeface="Calibri" panose="020F0502020204030204" pitchFamily="34" charset="0"/>
              </a:rPr>
              <a:t>secondhand</a:t>
            </a:r>
            <a:r>
              <a:rPr lang="en-IE" sz="1200" dirty="0">
                <a:solidFill>
                  <a:srgbClr val="002060"/>
                </a:solidFill>
                <a:ea typeface="Calibri" panose="020F0502020204030204" pitchFamily="34" charset="0"/>
              </a:rPr>
              <a:t> properties that were acquired by the Council and refurbished before being allocated to families on the Council’s Housing Waiting List. A further 17 new properties that were delivered via Turnkey Contracts were also added to the Council’s Social Housing Stock and are now occupied. Work is ongoing on a number of other acquisitions and developments and it is hoped that a substantial number of additional properties will be added to the Council’s Social Housing Stock before the end of the year – </a:t>
            </a:r>
            <a:r>
              <a:rPr lang="en-IE" sz="1200" b="1" dirty="0">
                <a:solidFill>
                  <a:srgbClr val="002060"/>
                </a:solidFill>
                <a:ea typeface="Calibri" panose="020F0502020204030204" pitchFamily="34" charset="0"/>
              </a:rPr>
              <a:t>Housing </a:t>
            </a:r>
            <a:endParaRPr lang="en-IE" sz="1200" dirty="0">
              <a:solidFill>
                <a:srgbClr val="002060"/>
              </a:solidFill>
              <a:ea typeface="Calibri" panose="020F0502020204030204" pitchFamily="34" charset="0"/>
            </a:endParaRPr>
          </a:p>
          <a:p>
            <a:pPr>
              <a:lnSpc>
                <a:spcPct val="100000"/>
              </a:lnSpc>
            </a:pPr>
            <a:r>
              <a:rPr lang="en-IE" sz="1200" dirty="0">
                <a:solidFill>
                  <a:srgbClr val="002060"/>
                </a:solidFill>
                <a:ea typeface="Calibri" panose="020F0502020204030204" pitchFamily="34" charset="0"/>
              </a:rPr>
              <a:t>Longford was allocated €236,800 under the Streetscape Enhancement Scheme run by the Department of Rural and Community Development, as part of the ‘Our Rural Future’ Development Policy. This scheme encouraged business owners to upgrade and enhance the business properties in four selected town in the County; namely Longford Town, Granard, Lanesboro and </a:t>
            </a:r>
            <a:r>
              <a:rPr lang="en-IE" sz="1200" dirty="0" err="1">
                <a:solidFill>
                  <a:srgbClr val="002060"/>
                </a:solidFill>
                <a:ea typeface="Calibri" panose="020F0502020204030204" pitchFamily="34" charset="0"/>
              </a:rPr>
              <a:t>Drumlish</a:t>
            </a:r>
            <a:r>
              <a:rPr lang="en-IE" sz="1200" dirty="0">
                <a:solidFill>
                  <a:srgbClr val="002060"/>
                </a:solidFill>
                <a:ea typeface="Calibri" panose="020F0502020204030204" pitchFamily="34" charset="0"/>
              </a:rPr>
              <a:t>. </a:t>
            </a:r>
            <a:r>
              <a:rPr lang="en-IE" sz="1200" b="1" dirty="0">
                <a:solidFill>
                  <a:srgbClr val="002060"/>
                </a:solidFill>
                <a:ea typeface="Calibri" panose="020F0502020204030204" pitchFamily="34" charset="0"/>
              </a:rPr>
              <a:t>– LEO </a:t>
            </a:r>
            <a:endParaRPr lang="en-IE" sz="1200" dirty="0">
              <a:solidFill>
                <a:srgbClr val="002060"/>
              </a:solidFill>
              <a:ea typeface="Calibri" panose="020F0502020204030204" pitchFamily="34" charset="0"/>
            </a:endParaRPr>
          </a:p>
          <a:p>
            <a:pPr>
              <a:lnSpc>
                <a:spcPct val="100000"/>
              </a:lnSpc>
            </a:pPr>
            <a:r>
              <a:rPr lang="en-IE" sz="1200" dirty="0">
                <a:solidFill>
                  <a:srgbClr val="002060"/>
                </a:solidFill>
                <a:ea typeface="Calibri" panose="020F0502020204030204" pitchFamily="34" charset="0"/>
              </a:rPr>
              <a:t>Longford LEO delivered this scheme on behalf of </a:t>
            </a:r>
            <a:r>
              <a:rPr lang="en-IE" sz="1200" dirty="0" err="1">
                <a:solidFill>
                  <a:srgbClr val="002060"/>
                </a:solidFill>
                <a:ea typeface="Calibri" panose="020F0502020204030204" pitchFamily="34" charset="0"/>
              </a:rPr>
              <a:t>Failte</a:t>
            </a:r>
            <a:r>
              <a:rPr lang="en-IE" sz="1200" dirty="0">
                <a:solidFill>
                  <a:srgbClr val="002060"/>
                </a:solidFill>
                <a:ea typeface="Calibri" panose="020F0502020204030204" pitchFamily="34" charset="0"/>
              </a:rPr>
              <a:t> Ireland encouraging hospitality businesses to enhance their properties promoting opportunities for outdoor dining. This allowed them to continue to trade but also enhanced the streetscape and the visitor experience. A fund of €165,000 was administered under this scheme to 48 businesses spread across the whole County. </a:t>
            </a:r>
            <a:r>
              <a:rPr lang="en-IE" sz="1200" b="1" dirty="0">
                <a:solidFill>
                  <a:srgbClr val="002060"/>
                </a:solidFill>
                <a:ea typeface="Calibri" panose="020F0502020204030204" pitchFamily="34" charset="0"/>
              </a:rPr>
              <a:t>– LEO </a:t>
            </a:r>
          </a:p>
          <a:p>
            <a:pPr>
              <a:lnSpc>
                <a:spcPct val="100000"/>
              </a:lnSpc>
            </a:pPr>
            <a:r>
              <a:rPr lang="en-IE" sz="1200" dirty="0">
                <a:solidFill>
                  <a:srgbClr val="002060"/>
                </a:solidFill>
                <a:ea typeface="Calibri" panose="020F0502020204030204" pitchFamily="34" charset="0"/>
              </a:rPr>
              <a:t>Major Pavement Schemes were completed in Longford Town on the N63 from Market Square, south to the roundabout, on the N63 at </a:t>
            </a:r>
            <a:r>
              <a:rPr lang="en-IE" sz="1200" dirty="0" err="1">
                <a:solidFill>
                  <a:srgbClr val="002060"/>
                </a:solidFill>
                <a:ea typeface="Calibri" panose="020F0502020204030204" pitchFamily="34" charset="0"/>
              </a:rPr>
              <a:t>Barnacor</a:t>
            </a:r>
            <a:r>
              <a:rPr lang="en-IE" sz="1200" dirty="0">
                <a:solidFill>
                  <a:srgbClr val="002060"/>
                </a:solidFill>
                <a:ea typeface="Calibri" panose="020F0502020204030204" pitchFamily="34" charset="0"/>
              </a:rPr>
              <a:t> and on the N4 in </a:t>
            </a:r>
            <a:r>
              <a:rPr lang="en-IE" sz="1200" dirty="0" err="1">
                <a:solidFill>
                  <a:srgbClr val="002060"/>
                </a:solidFill>
                <a:ea typeface="Calibri" panose="020F0502020204030204" pitchFamily="34" charset="0"/>
              </a:rPr>
              <a:t>Newtownforbes</a:t>
            </a:r>
            <a:r>
              <a:rPr lang="en-IE" sz="1200" dirty="0">
                <a:solidFill>
                  <a:srgbClr val="002060"/>
                </a:solidFill>
                <a:ea typeface="Calibri" panose="020F0502020204030204" pitchFamily="34" charset="0"/>
              </a:rPr>
              <a:t>. Ongoing Design of future minor improvement work schemes on the N4,N5,N63 and N55. </a:t>
            </a:r>
            <a:r>
              <a:rPr lang="en-IE" sz="1200" b="1" dirty="0">
                <a:solidFill>
                  <a:srgbClr val="002060"/>
                </a:solidFill>
                <a:ea typeface="Calibri" panose="020F0502020204030204" pitchFamily="34" charset="0"/>
              </a:rPr>
              <a:t>– Roads</a:t>
            </a:r>
          </a:p>
          <a:p>
            <a:pPr>
              <a:lnSpc>
                <a:spcPct val="100000"/>
              </a:lnSpc>
            </a:pPr>
            <a:r>
              <a:rPr lang="en-IE" sz="1200" dirty="0">
                <a:solidFill>
                  <a:srgbClr val="002060"/>
                </a:solidFill>
                <a:ea typeface="Calibri" panose="020F0502020204030204" pitchFamily="34" charset="0"/>
              </a:rPr>
              <a:t>Notable achievements delivered in 2021 included Regional and Local Road Improvement Works to a value in excess of €4,240,500,Restoration Maintenance Works (Surface Dressing) to a value in excess of €1,216,500,LIS Funding of €393,041 received – 14 schemes completed ,Drainage works to the value of €332,089 were carried out at various locations throughout the County, Community Involvement schemes to the value of €101,561 were undertaken</a:t>
            </a:r>
            <a:r>
              <a:rPr lang="en-IE" sz="1200" b="1" dirty="0">
                <a:solidFill>
                  <a:srgbClr val="002060"/>
                </a:solidFill>
                <a:ea typeface="Calibri" panose="020F0502020204030204" pitchFamily="34" charset="0"/>
              </a:rPr>
              <a:t>.    – Roads       </a:t>
            </a:r>
          </a:p>
          <a:p>
            <a:pPr>
              <a:lnSpc>
                <a:spcPct val="100000"/>
              </a:lnSpc>
            </a:pPr>
            <a:r>
              <a:rPr lang="en-IE" sz="1200" dirty="0">
                <a:solidFill>
                  <a:srgbClr val="002060"/>
                </a:solidFill>
                <a:ea typeface="Calibri" panose="020F0502020204030204" pitchFamily="34" charset="0"/>
              </a:rPr>
              <a:t>Longford County Council in partnership with Irish Water progressed the installation of new watermains to replace older problematic mains in a number of locations to improve the water network and increase security of supply to those areas. Capital network schemes were completed at </a:t>
            </a:r>
            <a:r>
              <a:rPr lang="en-IE" sz="1200" dirty="0" err="1">
                <a:solidFill>
                  <a:srgbClr val="002060"/>
                </a:solidFill>
                <a:ea typeface="Calibri" panose="020F0502020204030204" pitchFamily="34" charset="0"/>
              </a:rPr>
              <a:t>Ballymakeegan</a:t>
            </a:r>
            <a:r>
              <a:rPr lang="en-IE" sz="1200" dirty="0">
                <a:solidFill>
                  <a:srgbClr val="002060"/>
                </a:solidFill>
                <a:ea typeface="Calibri" panose="020F0502020204030204" pitchFamily="34" charset="0"/>
              </a:rPr>
              <a:t>, </a:t>
            </a:r>
            <a:r>
              <a:rPr lang="en-IE" sz="1200" dirty="0" err="1">
                <a:solidFill>
                  <a:srgbClr val="002060"/>
                </a:solidFill>
                <a:ea typeface="Calibri" panose="020F0502020204030204" pitchFamily="34" charset="0"/>
              </a:rPr>
              <a:t>Templemichael</a:t>
            </a:r>
            <a:r>
              <a:rPr lang="en-IE" sz="1200" dirty="0">
                <a:solidFill>
                  <a:srgbClr val="002060"/>
                </a:solidFill>
                <a:ea typeface="Calibri" panose="020F0502020204030204" pitchFamily="34" charset="0"/>
              </a:rPr>
              <a:t> and Bannon Terrace, </a:t>
            </a:r>
            <a:r>
              <a:rPr lang="en-IE" sz="1200" dirty="0" err="1">
                <a:solidFill>
                  <a:srgbClr val="002060"/>
                </a:solidFill>
                <a:ea typeface="Calibri" panose="020F0502020204030204" pitchFamily="34" charset="0"/>
              </a:rPr>
              <a:t>Clonboney</a:t>
            </a:r>
            <a:r>
              <a:rPr lang="en-IE" sz="1200" dirty="0">
                <a:solidFill>
                  <a:srgbClr val="002060"/>
                </a:solidFill>
                <a:ea typeface="Calibri" panose="020F0502020204030204" pitchFamily="34" charset="0"/>
              </a:rPr>
              <a:t>, </a:t>
            </a:r>
            <a:r>
              <a:rPr lang="en-IE" sz="1200" dirty="0" err="1">
                <a:solidFill>
                  <a:srgbClr val="002060"/>
                </a:solidFill>
                <a:ea typeface="Calibri" panose="020F0502020204030204" pitchFamily="34" charset="0"/>
              </a:rPr>
              <a:t>Lanesborough</a:t>
            </a:r>
            <a:r>
              <a:rPr lang="en-IE" sz="1200" dirty="0">
                <a:solidFill>
                  <a:srgbClr val="002060"/>
                </a:solidFill>
                <a:ea typeface="Calibri" panose="020F0502020204030204" pitchFamily="34" charset="0"/>
              </a:rPr>
              <a:t>, </a:t>
            </a:r>
            <a:r>
              <a:rPr lang="en-IE" sz="1200" dirty="0" err="1">
                <a:solidFill>
                  <a:srgbClr val="002060"/>
                </a:solidFill>
                <a:ea typeface="Calibri" panose="020F0502020204030204" pitchFamily="34" charset="0"/>
              </a:rPr>
              <a:t>Cahanagh-Pucklish</a:t>
            </a:r>
            <a:r>
              <a:rPr lang="en-IE" sz="1200" dirty="0">
                <a:solidFill>
                  <a:srgbClr val="002060"/>
                </a:solidFill>
                <a:ea typeface="Calibri" panose="020F0502020204030204" pitchFamily="34" charset="0"/>
              </a:rPr>
              <a:t> </a:t>
            </a:r>
            <a:r>
              <a:rPr lang="en-IE" sz="1200" b="1" dirty="0">
                <a:solidFill>
                  <a:srgbClr val="002060"/>
                </a:solidFill>
                <a:ea typeface="Calibri" panose="020F0502020204030204" pitchFamily="34" charset="0"/>
              </a:rPr>
              <a:t>– Water </a:t>
            </a: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Tree>
    <p:extLst>
      <p:ext uri="{BB962C8B-B14F-4D97-AF65-F5344CB8AC3E}">
        <p14:creationId xmlns:p14="http://schemas.microsoft.com/office/powerpoint/2010/main" val="332652214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graphicFrame>
        <p:nvGraphicFramePr>
          <p:cNvPr id="6" name="Table 5">
            <a:extLst>
              <a:ext uri="{FF2B5EF4-FFF2-40B4-BE49-F238E27FC236}">
                <a16:creationId xmlns:a16="http://schemas.microsoft.com/office/drawing/2014/main" id="{CFFA39F7-008C-4D98-8D61-DCCB95F9A8E0}"/>
              </a:ext>
            </a:extLst>
          </p:cNvPr>
          <p:cNvGraphicFramePr>
            <a:graphicFrameLocks noGrp="1"/>
          </p:cNvGraphicFramePr>
          <p:nvPr>
            <p:extLst>
              <p:ext uri="{D42A27DB-BD31-4B8C-83A1-F6EECF244321}">
                <p14:modId xmlns:p14="http://schemas.microsoft.com/office/powerpoint/2010/main" val="283757234"/>
              </p:ext>
            </p:extLst>
          </p:nvPr>
        </p:nvGraphicFramePr>
        <p:xfrm>
          <a:off x="488465" y="1088418"/>
          <a:ext cx="7428315" cy="762000"/>
        </p:xfrm>
        <a:graphic>
          <a:graphicData uri="http://schemas.openxmlformats.org/drawingml/2006/table">
            <a:tbl>
              <a:tblPr firstRow="1" firstCol="1" bandRow="1"/>
              <a:tblGrid>
                <a:gridCol w="1018018">
                  <a:extLst>
                    <a:ext uri="{9D8B030D-6E8A-4147-A177-3AD203B41FA5}">
                      <a16:colId xmlns:a16="http://schemas.microsoft.com/office/drawing/2014/main" val="76684353"/>
                    </a:ext>
                  </a:extLst>
                </a:gridCol>
                <a:gridCol w="968651">
                  <a:extLst>
                    <a:ext uri="{9D8B030D-6E8A-4147-A177-3AD203B41FA5}">
                      <a16:colId xmlns:a16="http://schemas.microsoft.com/office/drawing/2014/main" val="4267274638"/>
                    </a:ext>
                  </a:extLst>
                </a:gridCol>
                <a:gridCol w="776417">
                  <a:extLst>
                    <a:ext uri="{9D8B030D-6E8A-4147-A177-3AD203B41FA5}">
                      <a16:colId xmlns:a16="http://schemas.microsoft.com/office/drawing/2014/main" val="3744576979"/>
                    </a:ext>
                  </a:extLst>
                </a:gridCol>
                <a:gridCol w="776417">
                  <a:extLst>
                    <a:ext uri="{9D8B030D-6E8A-4147-A177-3AD203B41FA5}">
                      <a16:colId xmlns:a16="http://schemas.microsoft.com/office/drawing/2014/main" val="3725673752"/>
                    </a:ext>
                  </a:extLst>
                </a:gridCol>
                <a:gridCol w="1189308">
                  <a:extLst>
                    <a:ext uri="{9D8B030D-6E8A-4147-A177-3AD203B41FA5}">
                      <a16:colId xmlns:a16="http://schemas.microsoft.com/office/drawing/2014/main" val="3908637605"/>
                    </a:ext>
                  </a:extLst>
                </a:gridCol>
                <a:gridCol w="1134705">
                  <a:extLst>
                    <a:ext uri="{9D8B030D-6E8A-4147-A177-3AD203B41FA5}">
                      <a16:colId xmlns:a16="http://schemas.microsoft.com/office/drawing/2014/main" val="4183742168"/>
                    </a:ext>
                  </a:extLst>
                </a:gridCol>
                <a:gridCol w="918534">
                  <a:extLst>
                    <a:ext uri="{9D8B030D-6E8A-4147-A177-3AD203B41FA5}">
                      <a16:colId xmlns:a16="http://schemas.microsoft.com/office/drawing/2014/main" val="2291572068"/>
                    </a:ext>
                  </a:extLst>
                </a:gridCol>
                <a:gridCol w="646265">
                  <a:extLst>
                    <a:ext uri="{9D8B030D-6E8A-4147-A177-3AD203B41FA5}">
                      <a16:colId xmlns:a16="http://schemas.microsoft.com/office/drawing/2014/main" val="3150385319"/>
                    </a:ext>
                  </a:extLst>
                </a:gridCol>
              </a:tblGrid>
              <a:tr h="0">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Competitions advertised</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Applications Received</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Interview Days</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Number of Interview Boards</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Appointments</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Promotions</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Retired</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ctr"/>
                      <a:r>
                        <a:rPr lang="en-IE" sz="1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Resigned</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extLst>
                  <a:ext uri="{0D108BD9-81ED-4DB2-BD59-A6C34878D82A}">
                    <a16:rowId xmlns:a16="http://schemas.microsoft.com/office/drawing/2014/main" val="612765210"/>
                  </a:ext>
                </a:extLst>
              </a:tr>
              <a:tr h="0">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41</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691</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49</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31</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9 Temporary</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29 Permanent</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12 Temporary</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7 Permanent</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a:effectLst/>
                          <a:latin typeface="Times New Roman" panose="02020603050405020304" pitchFamily="18" charset="0"/>
                          <a:ea typeface="Calibri" panose="020F0502020204030204" pitchFamily="34" charset="0"/>
                          <a:cs typeface="Times New Roman" panose="02020603050405020304" pitchFamily="18" charset="0"/>
                        </a:rPr>
                        <a:t>10</a:t>
                      </a:r>
                      <a:endParaRPr lang="en-I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IE" sz="1000" dirty="0">
                          <a:effectLst/>
                          <a:latin typeface="Times New Roman" panose="02020603050405020304" pitchFamily="18" charset="0"/>
                          <a:ea typeface="Calibri" panose="020F0502020204030204" pitchFamily="34" charset="0"/>
                          <a:cs typeface="Times New Roman" panose="02020603050405020304" pitchFamily="18" charset="0"/>
                        </a:rPr>
                        <a:t>14</a:t>
                      </a:r>
                      <a:endParaRPr lang="en-I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284820"/>
                  </a:ext>
                </a:extLst>
              </a:tr>
            </a:tbl>
          </a:graphicData>
        </a:graphic>
      </p:graphicFrame>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7B58F424-D971-453C-9B36-74F9E0969C89}"/>
              </a:ext>
            </a:extLst>
          </p:cNvPr>
          <p:cNvSpPr txBox="1"/>
          <p:nvPr/>
        </p:nvSpPr>
        <p:spPr>
          <a:xfrm>
            <a:off x="488465" y="2005263"/>
            <a:ext cx="11506525" cy="5170646"/>
          </a:xfrm>
          <a:prstGeom prst="rect">
            <a:avLst/>
          </a:prstGeom>
          <a:noFill/>
        </p:spPr>
        <p:txBody>
          <a:bodyPr wrap="square" rtlCol="0">
            <a:spAutoFit/>
          </a:bodyPr>
          <a:lstStyle/>
          <a:p>
            <a:r>
              <a:rPr lang="en-IE" sz="1200" dirty="0">
                <a:solidFill>
                  <a:srgbClr val="002060"/>
                </a:solidFill>
              </a:rPr>
              <a:t>In partnership with the IPA and the IT section an electronic performance management and development system was created to assist with the delivery of the objectives of the Corporate Plan, to put in place structures for the management of performance, build capacity through learning and development and to assist employees with their health and wellbeing. 177 employees have attended workshops, training and coaching sessions during 2021 – </a:t>
            </a:r>
            <a:r>
              <a:rPr lang="en-IE" sz="1200" b="1" dirty="0">
                <a:solidFill>
                  <a:srgbClr val="002060"/>
                </a:solidFill>
              </a:rPr>
              <a:t>HR </a:t>
            </a:r>
          </a:p>
          <a:p>
            <a:endParaRPr lang="en-IE" sz="1200" dirty="0">
              <a:solidFill>
                <a:srgbClr val="002060"/>
              </a:solidFill>
            </a:endParaRPr>
          </a:p>
          <a:p>
            <a:r>
              <a:rPr lang="en-IE" sz="1200" dirty="0">
                <a:solidFill>
                  <a:srgbClr val="002060"/>
                </a:solidFill>
              </a:rPr>
              <a:t>We implemented a new Hyperconverged Infrastructure solution to provide a highly available and robust IT infrastructure for the council’s suite of services -</a:t>
            </a:r>
            <a:r>
              <a:rPr lang="en-IE" sz="1200" b="1" dirty="0">
                <a:solidFill>
                  <a:srgbClr val="002060"/>
                </a:solidFill>
              </a:rPr>
              <a:t>   IT </a:t>
            </a:r>
          </a:p>
          <a:p>
            <a:r>
              <a:rPr lang="en-IE" sz="1200" dirty="0">
                <a:solidFill>
                  <a:srgbClr val="002060"/>
                </a:solidFill>
              </a:rPr>
              <a:t>We launched our Digital Strategy for Longford. A key part of which was the successful roll out free public Wi-Fi in 3 towns, which has averaged 1200 returning users each month, also the successful rollout of the BCP network with more than 400 connections up to October 31st in 2021. We also secured funding of almost a quarter of a million euros under the connected hubs call to upgrade four of the Longford’s eight BCP’s and also the </a:t>
            </a:r>
            <a:r>
              <a:rPr lang="en-IE" sz="1200" dirty="0" err="1">
                <a:solidFill>
                  <a:srgbClr val="002060"/>
                </a:solidFill>
              </a:rPr>
              <a:t>Co:work</a:t>
            </a:r>
            <a:r>
              <a:rPr lang="en-IE" sz="1200" dirty="0">
                <a:solidFill>
                  <a:srgbClr val="002060"/>
                </a:solidFill>
              </a:rPr>
              <a:t> Hub in Edgeworthstown. </a:t>
            </a:r>
            <a:r>
              <a:rPr lang="en-IE" sz="1200" b="1" dirty="0">
                <a:solidFill>
                  <a:srgbClr val="002060"/>
                </a:solidFill>
              </a:rPr>
              <a:t>- IT</a:t>
            </a:r>
          </a:p>
          <a:p>
            <a:endParaRPr lang="en-IE" sz="1200" dirty="0">
              <a:solidFill>
                <a:srgbClr val="002060"/>
              </a:solidFill>
            </a:endParaRPr>
          </a:p>
          <a:p>
            <a:r>
              <a:rPr lang="en-IE" sz="1200" dirty="0">
                <a:solidFill>
                  <a:srgbClr val="002060"/>
                </a:solidFill>
              </a:rPr>
              <a:t>Edgeworthstown Community Library:  The long awaited new community library and civic space for the town was opened to the public on Monday 22nd November. This project will be the focal point for the regeneration of the whole town </a:t>
            </a:r>
            <a:r>
              <a:rPr lang="en-IE" sz="1200" b="1" dirty="0">
                <a:solidFill>
                  <a:srgbClr val="002060"/>
                </a:solidFill>
              </a:rPr>
              <a:t>– Library </a:t>
            </a:r>
          </a:p>
          <a:p>
            <a:r>
              <a:rPr lang="en-IE" sz="1200" dirty="0">
                <a:solidFill>
                  <a:srgbClr val="002060"/>
                </a:solidFill>
              </a:rPr>
              <a:t>County Development Plan process completed and adopted setting out the policy to allow for the sustainable growth of Longford as a County – </a:t>
            </a:r>
            <a:r>
              <a:rPr lang="en-IE" sz="1200" b="1" dirty="0">
                <a:solidFill>
                  <a:srgbClr val="002060"/>
                </a:solidFill>
              </a:rPr>
              <a:t>Planning </a:t>
            </a:r>
            <a:endParaRPr lang="en-IE" b="1" dirty="0">
              <a:solidFill>
                <a:srgbClr val="002060"/>
              </a:solidFill>
            </a:endParaRPr>
          </a:p>
          <a:p>
            <a:endParaRPr lang="en-IE" sz="1200" dirty="0">
              <a:solidFill>
                <a:srgbClr val="002060"/>
              </a:solidFill>
            </a:endParaRPr>
          </a:p>
          <a:p>
            <a:r>
              <a:rPr lang="en-IE" sz="1200" dirty="0">
                <a:solidFill>
                  <a:srgbClr val="002060"/>
                </a:solidFill>
              </a:rPr>
              <a:t>Due to the timely completion of the AFS, Longford County Council was the first in the country to have an audit completed for the second consecutive year – </a:t>
            </a:r>
            <a:r>
              <a:rPr lang="en-IE" sz="1200" b="1" dirty="0">
                <a:solidFill>
                  <a:srgbClr val="002060"/>
                </a:solidFill>
              </a:rPr>
              <a:t>Finance </a:t>
            </a:r>
          </a:p>
          <a:p>
            <a:endParaRPr lang="en-IE" sz="1200" dirty="0">
              <a:solidFill>
                <a:srgbClr val="002060"/>
              </a:solidFill>
            </a:endParaRPr>
          </a:p>
          <a:p>
            <a:r>
              <a:rPr lang="en-IE" sz="1200" dirty="0">
                <a:solidFill>
                  <a:srgbClr val="002060"/>
                </a:solidFill>
              </a:rPr>
              <a:t>Record revenue expenditure budget of €61.2M for 2022 </a:t>
            </a:r>
            <a:r>
              <a:rPr lang="en-IE" sz="1200" b="1" dirty="0">
                <a:solidFill>
                  <a:srgbClr val="002060"/>
                </a:solidFill>
              </a:rPr>
              <a:t>– Finance </a:t>
            </a:r>
          </a:p>
          <a:p>
            <a:pPr marL="171450" indent="-171450">
              <a:buFont typeface="Wingdings" panose="05000000000000000000" pitchFamily="2" charset="2"/>
              <a:buChar char="ü"/>
            </a:pPr>
            <a:endParaRPr lang="en-IE" sz="1200" dirty="0">
              <a:solidFill>
                <a:srgbClr val="002060"/>
              </a:solidFill>
            </a:endParaRPr>
          </a:p>
          <a:p>
            <a:pPr marL="171450" indent="-171450">
              <a:buFont typeface="Wingdings" panose="05000000000000000000" pitchFamily="2" charset="2"/>
              <a:buChar char="ü"/>
            </a:pPr>
            <a:r>
              <a:rPr lang="en-IE" sz="1200" dirty="0">
                <a:solidFill>
                  <a:srgbClr val="002060"/>
                </a:solidFill>
              </a:rPr>
              <a:t> Restart Grants for 664 Ratepayers  worth €1.97M;</a:t>
            </a:r>
          </a:p>
          <a:p>
            <a:pPr marL="171450" indent="-171450">
              <a:buFont typeface="Wingdings" panose="05000000000000000000" pitchFamily="2" charset="2"/>
              <a:buChar char="ü"/>
            </a:pPr>
            <a:r>
              <a:rPr lang="en-IE" sz="1200" dirty="0">
                <a:solidFill>
                  <a:srgbClr val="002060"/>
                </a:solidFill>
              </a:rPr>
              <a:t> Restart Grants Plus for 672 Ratepayers worth €4.23M;</a:t>
            </a:r>
          </a:p>
          <a:p>
            <a:pPr marL="171450" indent="-171450">
              <a:buFont typeface="Wingdings" panose="05000000000000000000" pitchFamily="2" charset="2"/>
              <a:buChar char="ü"/>
            </a:pPr>
            <a:r>
              <a:rPr lang="en-IE" sz="1200" dirty="0">
                <a:solidFill>
                  <a:srgbClr val="002060"/>
                </a:solidFill>
              </a:rPr>
              <a:t>‘Wet Pub’ top ups to 80 pubs worth €280K;</a:t>
            </a:r>
          </a:p>
          <a:p>
            <a:pPr marL="171450" indent="-171450">
              <a:buFont typeface="Wingdings" panose="05000000000000000000" pitchFamily="2" charset="2"/>
              <a:buChar char="ü"/>
            </a:pPr>
            <a:r>
              <a:rPr lang="en-IE" sz="1200" dirty="0">
                <a:solidFill>
                  <a:srgbClr val="002060"/>
                </a:solidFill>
              </a:rPr>
              <a:t> SBASC to 82 Ratepayers worth €280K;</a:t>
            </a:r>
          </a:p>
          <a:p>
            <a:pPr marL="171450" indent="-171450">
              <a:buFont typeface="Wingdings" panose="05000000000000000000" pitchFamily="2" charset="2"/>
              <a:buChar char="ü"/>
            </a:pPr>
            <a:r>
              <a:rPr lang="en-IE" sz="1200" dirty="0">
                <a:solidFill>
                  <a:srgbClr val="002060"/>
                </a:solidFill>
              </a:rPr>
              <a:t>Rates Waivers worth €2.62M was processed for 623 Ratepayers Q3 </a:t>
            </a:r>
            <a:r>
              <a:rPr lang="en-IE" sz="1200" dirty="0" err="1">
                <a:solidFill>
                  <a:srgbClr val="002060"/>
                </a:solidFill>
              </a:rPr>
              <a:t>ytd</a:t>
            </a:r>
            <a:r>
              <a:rPr lang="en-IE" sz="1200" dirty="0">
                <a:solidFill>
                  <a:srgbClr val="002060"/>
                </a:solidFill>
              </a:rPr>
              <a:t> &amp; €464k for Q4.</a:t>
            </a:r>
          </a:p>
          <a:p>
            <a:pPr marL="171450" indent="-171450">
              <a:buFont typeface="Wingdings" panose="05000000000000000000" pitchFamily="2" charset="2"/>
              <a:buChar char="ü"/>
            </a:pPr>
            <a:r>
              <a:rPr lang="en-IE" sz="1200" dirty="0">
                <a:solidFill>
                  <a:srgbClr val="002060"/>
                </a:solidFill>
              </a:rPr>
              <a:t>€59k collected on Fire Charges in 2021 </a:t>
            </a:r>
            <a:r>
              <a:rPr lang="en-IE" sz="1200" dirty="0" err="1">
                <a:solidFill>
                  <a:srgbClr val="002060"/>
                </a:solidFill>
              </a:rPr>
              <a:t>ytd</a:t>
            </a:r>
            <a:r>
              <a:rPr lang="en-IE" sz="1200" dirty="0">
                <a:solidFill>
                  <a:srgbClr val="002060"/>
                </a:solidFill>
              </a:rPr>
              <a:t> v €15k collected in 2020 (full year).</a:t>
            </a:r>
          </a:p>
          <a:p>
            <a:pPr marL="171450" indent="-171450">
              <a:buFont typeface="Wingdings" panose="05000000000000000000" pitchFamily="2" charset="2"/>
              <a:buChar char="ü"/>
            </a:pPr>
            <a:r>
              <a:rPr lang="en-IE" sz="1200" dirty="0">
                <a:solidFill>
                  <a:srgbClr val="002060"/>
                </a:solidFill>
              </a:rPr>
              <a:t>€1.3M compensation secured for Lanesboro Power Station Rates 2022</a:t>
            </a:r>
          </a:p>
          <a:p>
            <a:pPr marL="171450" indent="-171450">
              <a:buFont typeface="Wingdings" panose="05000000000000000000" pitchFamily="2" charset="2"/>
              <a:buChar char="ü"/>
            </a:pPr>
            <a:r>
              <a:rPr lang="en-IE" sz="1200" dirty="0">
                <a:solidFill>
                  <a:srgbClr val="002060"/>
                </a:solidFill>
              </a:rPr>
              <a:t>12 projects approved for LEADER funding – Community </a:t>
            </a:r>
          </a:p>
          <a:p>
            <a:endParaRPr lang="en-IE" dirty="0"/>
          </a:p>
        </p:txBody>
      </p:sp>
    </p:spTree>
    <p:extLst>
      <p:ext uri="{BB962C8B-B14F-4D97-AF65-F5344CB8AC3E}">
        <p14:creationId xmlns:p14="http://schemas.microsoft.com/office/powerpoint/2010/main" val="308631015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B09F777D-7E52-4DBF-B3A6-5BC0481D8E94}"/>
              </a:ext>
            </a:extLst>
          </p:cNvPr>
          <p:cNvSpPr/>
          <p:nvPr/>
        </p:nvSpPr>
        <p:spPr>
          <a:xfrm>
            <a:off x="667727" y="1255850"/>
            <a:ext cx="11035489" cy="646331"/>
          </a:xfrm>
          <a:prstGeom prst="rect">
            <a:avLst/>
          </a:prstGeom>
        </p:spPr>
        <p:txBody>
          <a:bodyPr wrap="square">
            <a:spAutoFit/>
          </a:bodyPr>
          <a:lstStyle/>
          <a:p>
            <a:r>
              <a:rPr lang="en-IE" sz="1200" dirty="0">
                <a:solidFill>
                  <a:srgbClr val="002060"/>
                </a:solidFill>
                <a:ea typeface="Calibri" panose="020F0502020204030204" pitchFamily="34" charset="0"/>
              </a:rPr>
              <a:t>In 2021, the Regeneration Team submitted 27 applications for funding to central government under a number of funding streams, of which 13 were successful and we await announcements on a further 14 submissions Totalling €2,978,903.81.  </a:t>
            </a:r>
            <a:r>
              <a:rPr lang="en-IE" sz="1200" dirty="0">
                <a:solidFill>
                  <a:srgbClr val="002060"/>
                </a:solidFill>
                <a:ea typeface="Times New Roman" panose="02020603050405020304" pitchFamily="18" charset="0"/>
              </a:rPr>
              <a:t>As of November 2021 the Regeneration team are working on projects totalling €43.6 million which have been completed or are ongoing in 2021/2022</a:t>
            </a:r>
            <a:endParaRPr lang="en-IE" sz="1100" dirty="0">
              <a:solidFill>
                <a:srgbClr val="002060"/>
              </a:solidFill>
              <a:ea typeface="Calibri" panose="020F0502020204030204" pitchFamily="34" charset="0"/>
            </a:endParaRPr>
          </a:p>
        </p:txBody>
      </p:sp>
      <p:graphicFrame>
        <p:nvGraphicFramePr>
          <p:cNvPr id="13" name="Table 12">
            <a:extLst>
              <a:ext uri="{FF2B5EF4-FFF2-40B4-BE49-F238E27FC236}">
                <a16:creationId xmlns:a16="http://schemas.microsoft.com/office/drawing/2014/main" id="{B369F2A8-F996-408E-A3D0-B51759ED9AAC}"/>
              </a:ext>
            </a:extLst>
          </p:cNvPr>
          <p:cNvGraphicFramePr>
            <a:graphicFrameLocks noGrp="1"/>
          </p:cNvGraphicFramePr>
          <p:nvPr>
            <p:extLst>
              <p:ext uri="{D42A27DB-BD31-4B8C-83A1-F6EECF244321}">
                <p14:modId xmlns:p14="http://schemas.microsoft.com/office/powerpoint/2010/main" val="1992144802"/>
              </p:ext>
            </p:extLst>
          </p:nvPr>
        </p:nvGraphicFramePr>
        <p:xfrm>
          <a:off x="730806" y="2338989"/>
          <a:ext cx="9834880" cy="2186686"/>
        </p:xfrm>
        <a:graphic>
          <a:graphicData uri="http://schemas.openxmlformats.org/drawingml/2006/table">
            <a:tbl>
              <a:tblPr firstRow="1" firstCol="1" bandRow="1"/>
              <a:tblGrid>
                <a:gridCol w="2159000">
                  <a:extLst>
                    <a:ext uri="{9D8B030D-6E8A-4147-A177-3AD203B41FA5}">
                      <a16:colId xmlns:a16="http://schemas.microsoft.com/office/drawing/2014/main" val="3272510599"/>
                    </a:ext>
                  </a:extLst>
                </a:gridCol>
                <a:gridCol w="5981700">
                  <a:extLst>
                    <a:ext uri="{9D8B030D-6E8A-4147-A177-3AD203B41FA5}">
                      <a16:colId xmlns:a16="http://schemas.microsoft.com/office/drawing/2014/main" val="1353438366"/>
                    </a:ext>
                  </a:extLst>
                </a:gridCol>
                <a:gridCol w="847090">
                  <a:extLst>
                    <a:ext uri="{9D8B030D-6E8A-4147-A177-3AD203B41FA5}">
                      <a16:colId xmlns:a16="http://schemas.microsoft.com/office/drawing/2014/main" val="864436200"/>
                    </a:ext>
                  </a:extLst>
                </a:gridCol>
                <a:gridCol w="847090">
                  <a:extLst>
                    <a:ext uri="{9D8B030D-6E8A-4147-A177-3AD203B41FA5}">
                      <a16:colId xmlns:a16="http://schemas.microsoft.com/office/drawing/2014/main" val="807439634"/>
                    </a:ext>
                  </a:extLst>
                </a:gridCol>
              </a:tblGrid>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URDF 2020</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Camlin Quarter Regeneration Project </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€10,440,941</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€13,921,255</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501016"/>
                  </a:ext>
                </a:extLst>
              </a:tr>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URDF 2018</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Longford Connected</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€2,990,355</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€3,987,140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589695"/>
                  </a:ext>
                </a:extLst>
              </a:tr>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RRDF 2020</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Pobal le Cheile, Ballymahon</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€6,664,799</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€7,405,332</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108993"/>
                  </a:ext>
                </a:extLst>
              </a:tr>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RRDF 2020</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Enhancement of Attractiveness of Lanesborough as a Tourism Destination. </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€468,750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€625,000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564113"/>
                  </a:ext>
                </a:extLst>
              </a:tr>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RRDF 2019</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Abbeyshrule Project -Rural Working Hub &amp; Enterprise Space</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€748,668</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€998,788</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764049"/>
                  </a:ext>
                </a:extLst>
              </a:tr>
              <a:tr h="161925">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RRDF 2018 &amp; </a:t>
                      </a:r>
                      <a:r>
                        <a:rPr lang="en-IE" sz="1200" dirty="0" err="1">
                          <a:solidFill>
                            <a:srgbClr val="002060"/>
                          </a:solidFill>
                          <a:effectLst/>
                          <a:latin typeface="+mn-lt"/>
                          <a:ea typeface="Calibri" panose="020F0502020204030204" pitchFamily="34" charset="0"/>
                          <a:cs typeface="Times New Roman" panose="02020603050405020304" pitchFamily="18" charset="0"/>
                        </a:rPr>
                        <a:t>Failte</a:t>
                      </a:r>
                      <a:r>
                        <a:rPr lang="en-IE" sz="1200" dirty="0">
                          <a:solidFill>
                            <a:srgbClr val="002060"/>
                          </a:solidFill>
                          <a:effectLst/>
                          <a:latin typeface="+mn-lt"/>
                          <a:ea typeface="Calibri" panose="020F0502020204030204" pitchFamily="34" charset="0"/>
                          <a:cs typeface="Times New Roman" panose="02020603050405020304" pitchFamily="18" charset="0"/>
                        </a:rPr>
                        <a:t> Ireland</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Granard Motte Heritage Tourism Project</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€3,500,000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€4,457,500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254463"/>
                  </a:ext>
                </a:extLst>
              </a:tr>
              <a:tr h="247650">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RRDF 2018</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Edgeworthstown Community Library &amp; Public Realm Works</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€1,270,000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€4,548,794</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3458817"/>
                  </a:ext>
                </a:extLst>
              </a:tr>
              <a:tr h="323850">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Dept. of Tourism, Culture, Arts, Gaeltacht, Sport &amp; Media</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11.5KM Greenway for Southern section of MSWP</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€1,460,000</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€1,460,000</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4338193"/>
                  </a:ext>
                </a:extLst>
              </a:tr>
              <a:tr h="238125">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Failte Ireland</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r>
                        <a:rPr lang="en-IE" sz="1200">
                          <a:solidFill>
                            <a:srgbClr val="002060"/>
                          </a:solidFill>
                          <a:effectLst/>
                          <a:latin typeface="+mn-lt"/>
                          <a:ea typeface="Calibri" panose="020F0502020204030204" pitchFamily="34" charset="0"/>
                          <a:cs typeface="Times New Roman" panose="02020603050405020304" pitchFamily="18" charset="0"/>
                        </a:rPr>
                        <a:t>The Royal Canal Spur Gateway Project -Rear of Market Sq.</a:t>
                      </a:r>
                      <a:endParaRPr lang="en-IE" sz="11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€500,000</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pPr>
                      <a:r>
                        <a:rPr lang="en-IE" sz="1200" dirty="0">
                          <a:solidFill>
                            <a:srgbClr val="002060"/>
                          </a:solidFill>
                          <a:effectLst/>
                          <a:latin typeface="+mn-lt"/>
                          <a:ea typeface="Calibri" panose="020F0502020204030204" pitchFamily="34" charset="0"/>
                          <a:cs typeface="Times New Roman" panose="02020603050405020304" pitchFamily="18" charset="0"/>
                        </a:rPr>
                        <a:t>€923,265</a:t>
                      </a:r>
                      <a:endParaRPr lang="en-IE" sz="11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8622953"/>
                  </a:ext>
                </a:extLst>
              </a:tr>
            </a:tbl>
          </a:graphicData>
        </a:graphic>
      </p:graphicFrame>
    </p:spTree>
    <p:extLst>
      <p:ext uri="{BB962C8B-B14F-4D97-AF65-F5344CB8AC3E}">
        <p14:creationId xmlns:p14="http://schemas.microsoft.com/office/powerpoint/2010/main" val="343012900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Greener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FE4975F5-6B0F-4FE4-BD6C-05744EFCA89E}"/>
              </a:ext>
            </a:extLst>
          </p:cNvPr>
          <p:cNvSpPr txBox="1"/>
          <p:nvPr/>
        </p:nvSpPr>
        <p:spPr>
          <a:xfrm>
            <a:off x="424297" y="904875"/>
            <a:ext cx="11020927" cy="5724644"/>
          </a:xfrm>
          <a:prstGeom prst="rect">
            <a:avLst/>
          </a:prstGeom>
          <a:noFill/>
        </p:spPr>
        <p:txBody>
          <a:bodyPr wrap="square" rtlCol="0">
            <a:spAutoFit/>
          </a:bodyPr>
          <a:lstStyle/>
          <a:p>
            <a:r>
              <a:rPr lang="en-IE" sz="1200" dirty="0">
                <a:solidFill>
                  <a:srgbClr val="002060"/>
                </a:solidFill>
              </a:rPr>
              <a:t>Longford County Council succeeded in reducing our energy consumption resulting in a 44% reduction based on 2009 baseline, thereby exceeding the governments targets – </a:t>
            </a:r>
            <a:r>
              <a:rPr lang="en-IE" sz="1200" b="1" dirty="0">
                <a:solidFill>
                  <a:srgbClr val="002060"/>
                </a:solidFill>
              </a:rPr>
              <a:t>Environment </a:t>
            </a:r>
            <a:endParaRPr lang="en-IE" sz="1200" dirty="0">
              <a:solidFill>
                <a:srgbClr val="002060"/>
              </a:solidFill>
            </a:endParaRPr>
          </a:p>
          <a:p>
            <a:endParaRPr lang="en-IE" sz="1200" dirty="0">
              <a:solidFill>
                <a:srgbClr val="002060"/>
              </a:solidFill>
            </a:endParaRPr>
          </a:p>
          <a:p>
            <a:r>
              <a:rPr lang="en-IE" sz="1200" dirty="0">
                <a:solidFill>
                  <a:srgbClr val="002060"/>
                </a:solidFill>
              </a:rPr>
              <a:t>Funding to the value of €4,231,933.00 has been allocated to the Council for the retrofitting of some of its Social Housing Properties. This funding has been allocated from the Midlands Energy Retrofitting Programme (Just Transition Fund) and the Energy Efficiency Retrofitting Programme. Work on the retrofitting of an initial tranche of 159 Council Social Houses has already commenced. </a:t>
            </a:r>
            <a:r>
              <a:rPr lang="en-IE" sz="1200" b="1" dirty="0">
                <a:solidFill>
                  <a:srgbClr val="002060"/>
                </a:solidFill>
              </a:rPr>
              <a:t>Housing </a:t>
            </a:r>
            <a:endParaRPr lang="en-IE" sz="1200" dirty="0">
              <a:solidFill>
                <a:srgbClr val="002060"/>
              </a:solidFill>
            </a:endParaRPr>
          </a:p>
          <a:p>
            <a:endParaRPr lang="en-IE" sz="1200" dirty="0">
              <a:solidFill>
                <a:srgbClr val="002060"/>
              </a:solidFill>
            </a:endParaRPr>
          </a:p>
          <a:p>
            <a:r>
              <a:rPr lang="en-IE" sz="1200" dirty="0">
                <a:solidFill>
                  <a:srgbClr val="002060"/>
                </a:solidFill>
              </a:rPr>
              <a:t>Longford LEO office led a Going Green Pilot Programme in 2021 where 32 participant businesses across the midlands worked with environmental consultants to investigate ways their business might become more environmentally sustainable. A programme budget of €220,000 allowed for a grant of €5,000 per company which was used to introduce a green solution to each business identified during the audit process </a:t>
            </a:r>
            <a:r>
              <a:rPr lang="en-IE" sz="1200" b="1" dirty="0">
                <a:solidFill>
                  <a:srgbClr val="002060"/>
                </a:solidFill>
              </a:rPr>
              <a:t>– LEO</a:t>
            </a:r>
            <a:endParaRPr lang="en-IE" sz="1200" dirty="0">
              <a:solidFill>
                <a:srgbClr val="002060"/>
              </a:solidFill>
            </a:endParaRPr>
          </a:p>
          <a:p>
            <a:endParaRPr lang="en-GB" sz="1200" dirty="0">
              <a:solidFill>
                <a:srgbClr val="002060"/>
              </a:solidFill>
            </a:endParaRPr>
          </a:p>
          <a:p>
            <a:r>
              <a:rPr lang="en-GB" sz="1200" dirty="0">
                <a:solidFill>
                  <a:srgbClr val="002060"/>
                </a:solidFill>
              </a:rPr>
              <a:t>Construction of Climate Change Adaption Schemes totalling </a:t>
            </a:r>
            <a:r>
              <a:rPr lang="en-GB" sz="1200" b="1" dirty="0">
                <a:solidFill>
                  <a:srgbClr val="002060"/>
                </a:solidFill>
              </a:rPr>
              <a:t>€249,250 </a:t>
            </a:r>
            <a:r>
              <a:rPr lang="en-GB" sz="1200" dirty="0">
                <a:solidFill>
                  <a:srgbClr val="002060"/>
                </a:solidFill>
              </a:rPr>
              <a:t>in 2021.Formation of an Active travel Team and delivery of Active Travel Projects throughout the County. Continued roll-out of Energy Efficient Lantern Replacement Programme to reduce Energy Consumption. </a:t>
            </a:r>
            <a:r>
              <a:rPr lang="en-GB" sz="1200" b="1" dirty="0">
                <a:solidFill>
                  <a:srgbClr val="002060"/>
                </a:solidFill>
              </a:rPr>
              <a:t>– Roads </a:t>
            </a:r>
            <a:endParaRPr lang="en-IE" sz="1200" dirty="0">
              <a:solidFill>
                <a:srgbClr val="002060"/>
              </a:solidFill>
            </a:endParaRPr>
          </a:p>
          <a:p>
            <a:endParaRPr lang="en-IE" sz="1200" dirty="0">
              <a:solidFill>
                <a:srgbClr val="002060"/>
              </a:solidFill>
            </a:endParaRPr>
          </a:p>
          <a:p>
            <a:r>
              <a:rPr lang="en-IE" sz="1200" dirty="0">
                <a:solidFill>
                  <a:srgbClr val="002060"/>
                </a:solidFill>
              </a:rPr>
              <a:t>Longford County Council water Services Section continues to operate at a high level under the Irish Water Service Level Agreement KPIs. The KPIs cover all aspects of water and wastewater delivery from onsite treatment, treatment plant operations, budget management, compliance and back office supports. Figures to hand for the first half of 2021 show KPI score averaging 96.95% - </a:t>
            </a:r>
            <a:r>
              <a:rPr lang="en-IE" sz="1200" b="1" dirty="0">
                <a:solidFill>
                  <a:srgbClr val="002060"/>
                </a:solidFill>
              </a:rPr>
              <a:t>Water </a:t>
            </a:r>
            <a:endParaRPr lang="en-IE" sz="1200" dirty="0">
              <a:solidFill>
                <a:srgbClr val="002060"/>
              </a:solidFill>
            </a:endParaRPr>
          </a:p>
          <a:p>
            <a:endParaRPr lang="en-IE" sz="1200" dirty="0">
              <a:solidFill>
                <a:srgbClr val="002060"/>
              </a:solidFill>
            </a:endParaRPr>
          </a:p>
          <a:p>
            <a:r>
              <a:rPr lang="en-IE" sz="1200" dirty="0">
                <a:solidFill>
                  <a:srgbClr val="002060"/>
                </a:solidFill>
              </a:rPr>
              <a:t>134 employees participated in Climate Action Training. Climate Action is incorporated into the contracts of employment for new employees.  Climate Action has also been incorporated into the Performance Management and Development System as a value-based objective for all employees – </a:t>
            </a:r>
            <a:r>
              <a:rPr lang="en-IE" sz="1200" b="1" dirty="0">
                <a:solidFill>
                  <a:srgbClr val="002060"/>
                </a:solidFill>
              </a:rPr>
              <a:t>HR </a:t>
            </a:r>
            <a:endParaRPr lang="en-IE" sz="1200" dirty="0">
              <a:solidFill>
                <a:srgbClr val="002060"/>
              </a:solidFill>
            </a:endParaRPr>
          </a:p>
          <a:p>
            <a:r>
              <a:rPr lang="en-IE" sz="1200" dirty="0">
                <a:solidFill>
                  <a:srgbClr val="002060"/>
                </a:solidFill>
              </a:rPr>
              <a:t> </a:t>
            </a:r>
          </a:p>
          <a:p>
            <a:r>
              <a:rPr lang="en-IE" sz="1200" dirty="0">
                <a:solidFill>
                  <a:srgbClr val="002060"/>
                </a:solidFill>
              </a:rPr>
              <a:t>We have championed the use of digital first business processes, commencing the implementation of a number of systems that will see environmentally friendly paperless processes implemented. These processes will reduce paper consumption, travel and massively facilitate a low carbon usage business model.</a:t>
            </a:r>
            <a:r>
              <a:rPr lang="en-IE" sz="1200" b="1" dirty="0">
                <a:solidFill>
                  <a:srgbClr val="002060"/>
                </a:solidFill>
              </a:rPr>
              <a:t>– IT </a:t>
            </a:r>
            <a:endParaRPr lang="en-IE" sz="1200" dirty="0">
              <a:solidFill>
                <a:srgbClr val="002060"/>
              </a:solidFill>
            </a:endParaRPr>
          </a:p>
          <a:p>
            <a:r>
              <a:rPr lang="en-IE" sz="1200" dirty="0">
                <a:solidFill>
                  <a:srgbClr val="002060"/>
                </a:solidFill>
              </a:rPr>
              <a:t>Our new library building in Edgeworthstown has achieved the NZEB nearly zero energy building standard the first of our civic buildings in the county to achieve this standard.</a:t>
            </a:r>
            <a:r>
              <a:rPr lang="en-GB" sz="1200" dirty="0">
                <a:solidFill>
                  <a:srgbClr val="002060"/>
                </a:solidFill>
              </a:rPr>
              <a:t>With grant funding of 100,000 euro from the DRCD we have improved energy efficiency through our branch library network though upgrading lighting and heating , replacing windows and carrying out essential repairs – </a:t>
            </a:r>
            <a:r>
              <a:rPr lang="en-GB" sz="1200" b="1" dirty="0">
                <a:solidFill>
                  <a:srgbClr val="002060"/>
                </a:solidFill>
              </a:rPr>
              <a:t>Library </a:t>
            </a:r>
            <a:r>
              <a:rPr lang="en-GB" sz="1200" dirty="0">
                <a:solidFill>
                  <a:srgbClr val="002060"/>
                </a:solidFill>
              </a:rPr>
              <a:t>     </a:t>
            </a:r>
            <a:endParaRPr lang="en-IE" sz="1200" dirty="0">
              <a:solidFill>
                <a:srgbClr val="002060"/>
              </a:solidFill>
            </a:endParaRPr>
          </a:p>
          <a:p>
            <a:endParaRPr lang="en-IE" sz="1200" dirty="0">
              <a:solidFill>
                <a:srgbClr val="002060"/>
              </a:solidFill>
            </a:endParaRPr>
          </a:p>
          <a:p>
            <a:r>
              <a:rPr lang="en-IE" sz="1200" dirty="0">
                <a:solidFill>
                  <a:srgbClr val="002060"/>
                </a:solidFill>
              </a:rPr>
              <a:t>The Longford County Development Plan sets policies which will protect our natural and built resources. The Planning Department assists individuals and communities to protect our built heritage – </a:t>
            </a:r>
            <a:r>
              <a:rPr lang="en-IE" sz="1200" b="1" dirty="0">
                <a:solidFill>
                  <a:srgbClr val="002060"/>
                </a:solidFill>
              </a:rPr>
              <a:t>Planning </a:t>
            </a:r>
            <a:endParaRPr lang="en-IE" sz="1200" dirty="0">
              <a:solidFill>
                <a:srgbClr val="002060"/>
              </a:solidFill>
            </a:endParaRPr>
          </a:p>
          <a:p>
            <a:r>
              <a:rPr lang="en-IE" dirty="0"/>
              <a:t> </a:t>
            </a:r>
          </a:p>
        </p:txBody>
      </p:sp>
    </p:spTree>
    <p:extLst>
      <p:ext uri="{BB962C8B-B14F-4D97-AF65-F5344CB8AC3E}">
        <p14:creationId xmlns:p14="http://schemas.microsoft.com/office/powerpoint/2010/main" val="168758045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58674A-D588-4B21-93E8-66D0822D831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368866" y="2398038"/>
            <a:ext cx="5388952" cy="2451973"/>
          </a:xfrm>
          <a:prstGeom prst="rect">
            <a:avLst/>
          </a:prstGeom>
        </p:spPr>
      </p:pic>
    </p:spTree>
    <p:extLst>
      <p:ext uri="{BB962C8B-B14F-4D97-AF65-F5344CB8AC3E}">
        <p14:creationId xmlns:p14="http://schemas.microsoft.com/office/powerpoint/2010/main" val="3466931476"/>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2440</Words>
  <Application>Microsoft Office PowerPoint</Application>
  <PresentationFormat>Widescreen</PresentationFormat>
  <Paragraphs>162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Progress Report</vt:lpstr>
      <vt:lpstr>A Safer County </vt:lpstr>
      <vt:lpstr>A County for Everyone </vt:lpstr>
      <vt:lpstr>PowerPoint Presentation</vt:lpstr>
      <vt:lpstr>A Thriving County  </vt:lpstr>
      <vt:lpstr>A Thriving County  </vt:lpstr>
      <vt:lpstr>A Thriving County  </vt:lpstr>
      <vt:lpstr>A Greener County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Inga Pupiniene</dc:creator>
  <cp:lastModifiedBy>Claire McNabola</cp:lastModifiedBy>
  <cp:revision>17</cp:revision>
  <dcterms:created xsi:type="dcterms:W3CDTF">2020-10-12T09:47:23Z</dcterms:created>
  <dcterms:modified xsi:type="dcterms:W3CDTF">2021-12-01T15:39:55Z</dcterms:modified>
</cp:coreProperties>
</file>